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4"/>
  </p:notesMasterIdLst>
  <p:handoutMasterIdLst>
    <p:handoutMasterId r:id="rId55"/>
  </p:handoutMasterIdLst>
  <p:sldIdLst>
    <p:sldId id="716" r:id="rId2"/>
    <p:sldId id="1875" r:id="rId3"/>
    <p:sldId id="1378" r:id="rId4"/>
    <p:sldId id="1400" r:id="rId5"/>
    <p:sldId id="1945" r:id="rId6"/>
    <p:sldId id="1004" r:id="rId7"/>
    <p:sldId id="1401" r:id="rId8"/>
    <p:sldId id="1496" r:id="rId9"/>
    <p:sldId id="1497" r:id="rId10"/>
    <p:sldId id="1498" r:id="rId11"/>
    <p:sldId id="958" r:id="rId12"/>
    <p:sldId id="1291" r:id="rId13"/>
    <p:sldId id="1332" r:id="rId14"/>
    <p:sldId id="1351" r:id="rId15"/>
    <p:sldId id="2110" r:id="rId16"/>
    <p:sldId id="494" r:id="rId17"/>
    <p:sldId id="2113" r:id="rId18"/>
    <p:sldId id="2114" r:id="rId19"/>
    <p:sldId id="1396" r:id="rId20"/>
    <p:sldId id="523" r:id="rId21"/>
    <p:sldId id="525" r:id="rId22"/>
    <p:sldId id="2116" r:id="rId23"/>
    <p:sldId id="517" r:id="rId24"/>
    <p:sldId id="1395" r:id="rId25"/>
    <p:sldId id="1950" r:id="rId26"/>
    <p:sldId id="2112" r:id="rId27"/>
    <p:sldId id="1951" r:id="rId28"/>
    <p:sldId id="1952" r:id="rId29"/>
    <p:sldId id="1459" r:id="rId30"/>
    <p:sldId id="519" r:id="rId31"/>
    <p:sldId id="1953" r:id="rId32"/>
    <p:sldId id="1954" r:id="rId33"/>
    <p:sldId id="490" r:id="rId34"/>
    <p:sldId id="491" r:id="rId35"/>
    <p:sldId id="258" r:id="rId36"/>
    <p:sldId id="1324" r:id="rId37"/>
    <p:sldId id="1495" r:id="rId38"/>
    <p:sldId id="1328" r:id="rId39"/>
    <p:sldId id="1382" r:id="rId40"/>
    <p:sldId id="1352" r:id="rId41"/>
    <p:sldId id="2109" r:id="rId42"/>
    <p:sldId id="2108" r:id="rId43"/>
    <p:sldId id="2115" r:id="rId44"/>
    <p:sldId id="2111" r:id="rId45"/>
    <p:sldId id="2092" r:id="rId46"/>
    <p:sldId id="1507" r:id="rId47"/>
    <p:sldId id="2107" r:id="rId48"/>
    <p:sldId id="2095" r:id="rId49"/>
    <p:sldId id="1510" r:id="rId50"/>
    <p:sldId id="1343" r:id="rId51"/>
    <p:sldId id="330" r:id="rId52"/>
    <p:sldId id="283" r:id="rId53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yed Majid Zahedi" initials="SMZ" lastIdx="7" clrIdx="0">
    <p:extLst>
      <p:ext uri="{19B8F6BF-5375-455C-9EA6-DF929625EA0E}">
        <p15:presenceInfo xmlns:p15="http://schemas.microsoft.com/office/powerpoint/2012/main" userId="S::smzahedi@uwaterloo.ca::d17101d1-ee0b-49fa-a766-06364933e71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CACCCA"/>
    <a:srgbClr val="FFFDA9"/>
    <a:srgbClr val="233A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78" autoAdjust="0"/>
    <p:restoredTop sz="84930" autoAdjust="0"/>
  </p:normalViewPr>
  <p:slideViewPr>
    <p:cSldViewPr snapToGrid="0" snapToObjects="1">
      <p:cViewPr varScale="1">
        <p:scale>
          <a:sx n="104" d="100"/>
          <a:sy n="104" d="100"/>
        </p:scale>
        <p:origin x="1168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8528"/>
    </p:cViewPr>
  </p:outlin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64801D-7B6B-5F4A-8968-09970CCB169C}" type="datetimeFigureOut">
              <a:rPr lang="en-US" smtClean="0"/>
              <a:pPr/>
              <a:t>12/4/20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EEC0CD-F1DA-FC46-B0C6-E241E5C04A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2.png>
</file>

<file path=ppt/media/image20.png>
</file>

<file path=ppt/media/image21.svg>
</file>

<file path=ppt/media/image22.png>
</file>

<file path=ppt/media/image23.svg>
</file>

<file path=ppt/media/image26.png>
</file>

<file path=ppt/media/image27.svg>
</file>

<file path=ppt/media/image29.png>
</file>

<file path=ppt/media/image3.svg>
</file>

<file path=ppt/media/image30.png>
</file>

<file path=ppt/media/image31.jpeg>
</file>

<file path=ppt/media/image35.jpeg>
</file>

<file path=ppt/media/image4.tiff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BC2D66-7F57-E94D-93F5-2C545036412A}" type="datetimeFigureOut">
              <a:rPr lang="en-US" smtClean="0"/>
              <a:pPr/>
              <a:t>12/4/20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D3955F-9E14-2048-A3C7-B473A3FD983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D9D75A-08D5-2F4E-8CF6-F3F8A539724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6224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 dirty="0">
              <a:latin typeface="Comic Sans MS" pitchFamily="-83" charset="0"/>
              <a:ea typeface="ＭＳ Ｐゴシック" pitchFamily="-83" charset="-128"/>
              <a:cs typeface="ＭＳ Ｐゴシック" pitchFamily="-8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71182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8522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ko-KR" altLang="en-US">
              <a:ea typeface="굴림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14665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ko-KR" altLang="en-US">
              <a:ea typeface="굴림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56212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ko-KR" altLang="en-US" dirty="0">
              <a:ea typeface="굴림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46805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Comic Sans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27480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D9D75A-08D5-2F4E-8CF6-F3F8A539724C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748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ko-KR" altLang="en-US">
              <a:ea typeface="굴림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1032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2">
            <a:extLst>
              <a:ext uri="{FF2B5EF4-FFF2-40B4-BE49-F238E27FC236}">
                <a16:creationId xmlns:a16="http://schemas.microsoft.com/office/drawing/2014/main" id="{60816BEA-0C34-8843-8D46-B237A691A82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38" name="Rectangle 3">
            <a:extLst>
              <a:ext uri="{FF2B5EF4-FFF2-40B4-BE49-F238E27FC236}">
                <a16:creationId xmlns:a16="http://schemas.microsoft.com/office/drawing/2014/main" id="{216FEA35-3941-3F45-AC49-2284C378CEB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796466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ko-KR" altLang="en-US">
              <a:ea typeface="굴림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08792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FAST’07 paper</a:t>
            </a:r>
          </a:p>
          <a:p>
            <a:r>
              <a:rPr lang="en-US" dirty="0"/>
              <a:t>Data from &gt;10K PCs at</a:t>
            </a:r>
            <a:r>
              <a:rPr lang="en-US" baseline="0" dirty="0"/>
              <a:t> MS</a:t>
            </a:r>
          </a:p>
          <a:p>
            <a:r>
              <a:rPr lang="en-US" baseline="0" dirty="0"/>
              <a:t>May be skewed by corporate distros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3499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30k to 90k files</a:t>
            </a:r>
          </a:p>
        </p:txBody>
      </p:sp>
    </p:spTree>
    <p:extLst>
      <p:ext uri="{BB962C8B-B14F-4D97-AF65-F5344CB8AC3E}">
        <p14:creationId xmlns:p14="http://schemas.microsoft.com/office/powerpoint/2010/main" val="37184415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4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15% file size growth/year</a:t>
            </a:r>
          </a:p>
          <a:p>
            <a:r>
              <a:rPr lang="en-US" dirty="0"/>
              <a:t>New peaks are DB,</a:t>
            </a:r>
            <a:r>
              <a:rPr lang="en-US" baseline="0" dirty="0"/>
              <a:t> video, and blob (email) files</a:t>
            </a:r>
            <a:endParaRPr lang="en-US" dirty="0"/>
          </a:p>
          <a:p>
            <a:r>
              <a:rPr lang="en-US" dirty="0"/>
              <a:t>Median capacity</a:t>
            </a:r>
            <a:r>
              <a:rPr lang="en-US" baseline="0" dirty="0"/>
              <a:t> from 5 to 40GB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9407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2">
            <a:extLst>
              <a:ext uri="{FF2B5EF4-FFF2-40B4-BE49-F238E27FC236}">
                <a16:creationId xmlns:a16="http://schemas.microsoft.com/office/drawing/2014/main" id="{824B5AF9-5083-F64D-92CD-16B282898B0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6" name="Rectangle 3">
            <a:extLst>
              <a:ext uri="{FF2B5EF4-FFF2-40B4-BE49-F238E27FC236}">
                <a16:creationId xmlns:a16="http://schemas.microsoft.com/office/drawing/2014/main" id="{B7C2C9F4-6394-B243-9888-D6A14F8C43A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088001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634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6A51B06-6896-894F-82D4-314CCEEB803E}"/>
              </a:ext>
            </a:extLst>
          </p:cNvPr>
          <p:cNvCxnSpPr>
            <a:cxnSpLocks/>
          </p:cNvCxnSpPr>
          <p:nvPr/>
        </p:nvCxnSpPr>
        <p:spPr>
          <a:xfrm>
            <a:off x="628650" y="3317875"/>
            <a:ext cx="7886700" cy="0"/>
          </a:xfrm>
          <a:prstGeom prst="line">
            <a:avLst/>
          </a:prstGeom>
          <a:ln w="762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133600"/>
          </a:xfrm>
        </p:spPr>
        <p:txBody>
          <a:bodyPr anchor="b">
            <a:normAutofit/>
          </a:bodyPr>
          <a:lstStyle>
            <a:lvl1pPr algn="ctr">
              <a:defRPr sz="49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097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49444C6-8BA7-F348-B554-02FE28B7E8CD}"/>
              </a:ext>
            </a:extLst>
          </p:cNvPr>
          <p:cNvCxnSpPr>
            <a:cxnSpLocks/>
          </p:cNvCxnSpPr>
          <p:nvPr/>
        </p:nvCxnSpPr>
        <p:spPr>
          <a:xfrm>
            <a:off x="628650" y="1270000"/>
            <a:ext cx="7886700" cy="0"/>
          </a:xfrm>
          <a:prstGeom prst="line">
            <a:avLst/>
          </a:prstGeom>
          <a:ln w="762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2727"/>
            <a:ext cx="7886700" cy="98615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1">
                  <a:lumMod val="50000"/>
                </a:schemeClr>
              </a:buClr>
              <a:defRPr/>
            </a:lvl1pPr>
            <a:lvl2pPr>
              <a:buClr>
                <a:schemeClr val="accent1">
                  <a:lumMod val="50000"/>
                </a:schemeClr>
              </a:buClr>
              <a:defRPr/>
            </a:lvl2pPr>
            <a:lvl3pPr>
              <a:buClr>
                <a:schemeClr val="accent1">
                  <a:lumMod val="50000"/>
                </a:schemeClr>
              </a:buClr>
              <a:defRPr/>
            </a:lvl3pPr>
            <a:lvl4pPr>
              <a:buClr>
                <a:schemeClr val="accent1">
                  <a:lumMod val="50000"/>
                </a:schemeClr>
              </a:buClr>
              <a:defRPr/>
            </a:lvl4pPr>
            <a:lvl5pPr>
              <a:buClr>
                <a:schemeClr val="accent1">
                  <a:lumMod val="50000"/>
                </a:schemeClr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941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7E3296B-3030-CE4B-AA58-2470CAA71537}"/>
              </a:ext>
            </a:extLst>
          </p:cNvPr>
          <p:cNvCxnSpPr>
            <a:cxnSpLocks/>
          </p:cNvCxnSpPr>
          <p:nvPr/>
        </p:nvCxnSpPr>
        <p:spPr>
          <a:xfrm>
            <a:off x="628650" y="3983038"/>
            <a:ext cx="7886700" cy="0"/>
          </a:xfrm>
          <a:prstGeom prst="line">
            <a:avLst/>
          </a:prstGeom>
          <a:ln w="762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059499"/>
            <a:ext cx="7886700" cy="2852737"/>
          </a:xfrm>
        </p:spPr>
        <p:txBody>
          <a:bodyPr anchor="b"/>
          <a:lstStyle>
            <a:lvl1pPr>
              <a:defRPr sz="49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29482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52091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AED0F70-B1F2-A04C-A71E-4D79596A566A}"/>
              </a:ext>
            </a:extLst>
          </p:cNvPr>
          <p:cNvCxnSpPr>
            <a:cxnSpLocks/>
          </p:cNvCxnSpPr>
          <p:nvPr/>
        </p:nvCxnSpPr>
        <p:spPr>
          <a:xfrm>
            <a:off x="628650" y="1270000"/>
            <a:ext cx="7886700" cy="0"/>
          </a:xfrm>
          <a:prstGeom prst="line">
            <a:avLst/>
          </a:prstGeom>
          <a:ln w="762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615445"/>
            <a:ext cx="3886200" cy="50298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615445"/>
            <a:ext cx="3886200" cy="50298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811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152400"/>
            <a:ext cx="7162800" cy="533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914400"/>
            <a:ext cx="38862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14400"/>
            <a:ext cx="38862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74954795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>
              <a:spcBef>
                <a:spcPts val="703"/>
              </a:spcBef>
            </a:lvl2pPr>
            <a:lvl3pPr>
              <a:spcBef>
                <a:spcPts val="1054"/>
              </a:spcBef>
            </a:lvl3pPr>
            <a:lvl4pPr>
              <a:spcBef>
                <a:spcPts val="703"/>
              </a:spcBef>
            </a:lvl4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58665437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55BB83F7-EA5F-5543-B20B-ABA6031087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212725"/>
            <a:ext cx="7886700" cy="985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ADABD95D-79E2-A442-9AE8-74F683DF6AC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28650" y="1676400"/>
            <a:ext cx="7886700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3377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00" b="1" kern="1200">
          <a:solidFill>
            <a:schemeClr val="bg2">
              <a:lumMod val="25000"/>
            </a:schemeClr>
          </a:solidFill>
          <a:latin typeface="Gill Sans SemiBold" panose="020B0502020104020203" pitchFamily="34" charset="-79"/>
          <a:ea typeface="CMU Sans Serif" panose="02000603000000000000" pitchFamily="2" charset="0"/>
          <a:cs typeface="Gill Sans SemiBold" panose="020B0502020104020203" pitchFamily="34" charset="-79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00" b="1">
          <a:solidFill>
            <a:srgbClr val="0D79CA"/>
          </a:solidFill>
          <a:latin typeface="Gill Sans SemiBold" panose="020B0502020104020203" pitchFamily="34" charset="-79"/>
          <a:ea typeface="CMU Sans Serif" panose="02000603000000000000" pitchFamily="2" charset="0"/>
          <a:cs typeface="Gill Sans SemiBold" panose="020B0502020104020203" pitchFamily="34" charset="-79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00" b="1">
          <a:solidFill>
            <a:srgbClr val="0D79CA"/>
          </a:solidFill>
          <a:latin typeface="Gill Sans SemiBold" panose="020B0502020104020203" pitchFamily="34" charset="-79"/>
          <a:ea typeface="CMU Sans Serif" panose="02000603000000000000" pitchFamily="2" charset="0"/>
          <a:cs typeface="Gill Sans SemiBold" panose="020B0502020104020203" pitchFamily="34" charset="-79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00" b="1">
          <a:solidFill>
            <a:srgbClr val="0D79CA"/>
          </a:solidFill>
          <a:latin typeface="Gill Sans SemiBold" panose="020B0502020104020203" pitchFamily="34" charset="-79"/>
          <a:ea typeface="CMU Sans Serif" panose="02000603000000000000" pitchFamily="2" charset="0"/>
          <a:cs typeface="Gill Sans SemiBold" panose="020B0502020104020203" pitchFamily="34" charset="-79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00" b="1">
          <a:solidFill>
            <a:srgbClr val="0D79CA"/>
          </a:solidFill>
          <a:latin typeface="Gill Sans SemiBold" panose="020B0502020104020203" pitchFamily="34" charset="-79"/>
          <a:ea typeface="CMU Sans Serif" panose="02000603000000000000" pitchFamily="2" charset="0"/>
          <a:cs typeface="Gill Sans SemiBold" panose="020B0502020104020203" pitchFamily="34" charset="-79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00" b="1">
          <a:solidFill>
            <a:srgbClr val="0D79CA"/>
          </a:solidFill>
          <a:latin typeface="Gill Sans SemiBold" panose="020B0502020104020203" pitchFamily="34" charset="-79"/>
          <a:ea typeface="CMU Sans Serif" panose="02000603000000000000" pitchFamily="2" charset="0"/>
          <a:cs typeface="Gill Sans SemiBold" panose="020B0502020104020203" pitchFamily="34" charset="-79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00" b="1">
          <a:solidFill>
            <a:srgbClr val="0D79CA"/>
          </a:solidFill>
          <a:latin typeface="Gill Sans SemiBold" panose="020B0502020104020203" pitchFamily="34" charset="-79"/>
          <a:ea typeface="CMU Sans Serif" panose="02000603000000000000" pitchFamily="2" charset="0"/>
          <a:cs typeface="Gill Sans SemiBold" panose="020B0502020104020203" pitchFamily="34" charset="-79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00" b="1">
          <a:solidFill>
            <a:srgbClr val="0D79CA"/>
          </a:solidFill>
          <a:latin typeface="Gill Sans SemiBold" panose="020B0502020104020203" pitchFamily="34" charset="-79"/>
          <a:ea typeface="CMU Sans Serif" panose="02000603000000000000" pitchFamily="2" charset="0"/>
          <a:cs typeface="Gill Sans SemiBold" panose="020B0502020104020203" pitchFamily="34" charset="-79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500" b="1">
          <a:solidFill>
            <a:srgbClr val="0D79CA"/>
          </a:solidFill>
          <a:latin typeface="Gill Sans SemiBold" panose="020B0502020104020203" pitchFamily="34" charset="-79"/>
          <a:ea typeface="CMU Sans Serif" panose="02000603000000000000" pitchFamily="2" charset="0"/>
          <a:cs typeface="Gill Sans SemiBold" panose="020B0502020104020203" pitchFamily="34" charset="-79"/>
        </a:defRPr>
      </a:lvl9pPr>
    </p:titleStyle>
    <p:bodyStyle>
      <a:lvl1pPr marL="228600" indent="-228600" algn="l" rtl="0" eaLnBrk="1" fontAlgn="base" hangingPunct="1">
        <a:spcBef>
          <a:spcPts val="1000"/>
        </a:spcBef>
        <a:spcAft>
          <a:spcPct val="0"/>
        </a:spcAft>
        <a:buClr>
          <a:srgbClr val="21306A"/>
        </a:buClr>
        <a:buFont typeface="Arial" panose="020B0604020202020204" pitchFamily="34" charset="0"/>
        <a:buChar char="•"/>
        <a:defRPr sz="2800" kern="1200">
          <a:solidFill>
            <a:schemeClr val="bg2">
              <a:lumMod val="10000"/>
            </a:schemeClr>
          </a:solidFill>
          <a:latin typeface="Gill Sans Light" panose="020B0302020104020203" pitchFamily="34" charset="-79"/>
          <a:ea typeface="CMU Sans Serif" panose="02000603000000000000" pitchFamily="2" charset="0"/>
          <a:cs typeface="Gill Sans Light" panose="020B0302020104020203" pitchFamily="34" charset="-79"/>
        </a:defRPr>
      </a:lvl1pPr>
      <a:lvl2pPr marL="685800" indent="-228600" algn="l" rtl="0" eaLnBrk="1" fontAlgn="base" hangingPunct="1">
        <a:spcBef>
          <a:spcPts val="500"/>
        </a:spcBef>
        <a:spcAft>
          <a:spcPct val="0"/>
        </a:spcAft>
        <a:buClr>
          <a:srgbClr val="21306A"/>
        </a:buClr>
        <a:buFont typeface="Arial" panose="020B0604020202020204" pitchFamily="34" charset="0"/>
        <a:buChar char="•"/>
        <a:defRPr sz="2400" kern="1200">
          <a:solidFill>
            <a:schemeClr val="bg2">
              <a:lumMod val="10000"/>
            </a:schemeClr>
          </a:solidFill>
          <a:latin typeface="Gill Sans Light" panose="020B0302020104020203" pitchFamily="34" charset="-79"/>
          <a:ea typeface="CMU Sans Serif" panose="02000603000000000000" pitchFamily="2" charset="0"/>
          <a:cs typeface="Gill Sans Light" panose="020B0302020104020203" pitchFamily="34" charset="-79"/>
        </a:defRPr>
      </a:lvl2pPr>
      <a:lvl3pPr marL="1143000" indent="-228600" algn="l" rtl="0" eaLnBrk="1" fontAlgn="base" hangingPunct="1">
        <a:spcBef>
          <a:spcPts val="500"/>
        </a:spcBef>
        <a:spcAft>
          <a:spcPct val="0"/>
        </a:spcAft>
        <a:buClr>
          <a:srgbClr val="21306A"/>
        </a:buClr>
        <a:buFont typeface="Arial" panose="020B0604020202020204" pitchFamily="34" charset="0"/>
        <a:buChar char="•"/>
        <a:defRPr sz="2000" kern="1200">
          <a:solidFill>
            <a:schemeClr val="bg2">
              <a:lumMod val="10000"/>
            </a:schemeClr>
          </a:solidFill>
          <a:latin typeface="Gill Sans Light" panose="020B0302020104020203" pitchFamily="34" charset="-79"/>
          <a:ea typeface="CMU Sans Serif" panose="02000603000000000000" pitchFamily="2" charset="0"/>
          <a:cs typeface="Gill Sans Light" panose="020B0302020104020203" pitchFamily="34" charset="-79"/>
        </a:defRPr>
      </a:lvl3pPr>
      <a:lvl4pPr marL="1600200" indent="-228600" algn="l" rtl="0" eaLnBrk="1" fontAlgn="base" hangingPunct="1">
        <a:spcBef>
          <a:spcPts val="500"/>
        </a:spcBef>
        <a:spcAft>
          <a:spcPct val="0"/>
        </a:spcAft>
        <a:buClr>
          <a:srgbClr val="21306A"/>
        </a:buClr>
        <a:buFont typeface="Arial" panose="020B0604020202020204" pitchFamily="34" charset="0"/>
        <a:buChar char="•"/>
        <a:defRPr kern="1200">
          <a:solidFill>
            <a:schemeClr val="bg2">
              <a:lumMod val="10000"/>
            </a:schemeClr>
          </a:solidFill>
          <a:latin typeface="Gill Sans Light" panose="020B0302020104020203" pitchFamily="34" charset="-79"/>
          <a:ea typeface="CMU Sans Serif" panose="02000603000000000000" pitchFamily="2" charset="0"/>
          <a:cs typeface="Gill Sans Light" panose="020B0302020104020203" pitchFamily="34" charset="-79"/>
        </a:defRPr>
      </a:lvl4pPr>
      <a:lvl5pPr marL="2057400" indent="-228600" algn="l" rtl="0" eaLnBrk="1" fontAlgn="base" hangingPunct="1">
        <a:spcBef>
          <a:spcPts val="500"/>
        </a:spcBef>
        <a:spcAft>
          <a:spcPct val="0"/>
        </a:spcAft>
        <a:buClr>
          <a:srgbClr val="21306A"/>
        </a:buClr>
        <a:buFont typeface="Arial" panose="020B0604020202020204" pitchFamily="34" charset="0"/>
        <a:buChar char="•"/>
        <a:defRPr kern="1200">
          <a:solidFill>
            <a:schemeClr val="bg2">
              <a:lumMod val="10000"/>
            </a:schemeClr>
          </a:solidFill>
          <a:latin typeface="Gill Sans Light" panose="020B0302020104020203" pitchFamily="34" charset="-79"/>
          <a:ea typeface="CMU Sans Serif" panose="02000603000000000000" pitchFamily="2" charset="0"/>
          <a:cs typeface="Gill Sans Light" panose="020B0302020104020203" pitchFamily="34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ce.uwaterloo.ca/~smzahedi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929938DB-82CE-8D40-B34B-7A455F7BCC7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0" y="1210866"/>
            <a:ext cx="7886700" cy="443626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3010379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 of Files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Most of disk space is occupied by rare big ones</a:t>
            </a:r>
          </a:p>
        </p:txBody>
      </p:sp>
      <p:pic>
        <p:nvPicPr>
          <p:cNvPr id="8" name="Picture 7" descr="Screen Shot 2014-10-21 at 1.50.13 PM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36687" y="2445388"/>
            <a:ext cx="6062159" cy="3893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047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2">
            <a:extLst>
              <a:ext uri="{FF2B5EF4-FFF2-40B4-BE49-F238E27FC236}">
                <a16:creationId xmlns:a16="http://schemas.microsoft.com/office/drawing/2014/main" id="{4AB972F3-112F-304E-936C-A456CE1B74D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28650" y="212727"/>
            <a:ext cx="7886700" cy="986154"/>
          </a:xfrm>
        </p:spPr>
        <p:txBody>
          <a:bodyPr/>
          <a:lstStyle/>
          <a:p>
            <a:r>
              <a:rPr lang="en-US" altLang="en-US" dirty="0"/>
              <a:t>Putting it Together: File Usage Patterns</a:t>
            </a:r>
          </a:p>
        </p:txBody>
      </p:sp>
      <p:sp>
        <p:nvSpPr>
          <p:cNvPr id="950275" name="Rectangle 3">
            <a:extLst>
              <a:ext uri="{FF2B5EF4-FFF2-40B4-BE49-F238E27FC236}">
                <a16:creationId xmlns:a16="http://schemas.microsoft.com/office/drawing/2014/main" id="{DEF43CC2-69A6-2B4B-8EBE-E72239145B0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676400"/>
            <a:ext cx="7886700" cy="4968875"/>
          </a:xfrm>
        </p:spPr>
        <p:txBody>
          <a:bodyPr/>
          <a:lstStyle/>
          <a:p>
            <a:r>
              <a:rPr lang="en-US" altLang="en-US" sz="2000" dirty="0">
                <a:solidFill>
                  <a:srgbClr val="7030A0"/>
                </a:solidFill>
              </a:rPr>
              <a:t>Observation1</a:t>
            </a:r>
            <a:r>
              <a:rPr lang="en-US" altLang="en-US" sz="2000" dirty="0"/>
              <a:t>: most files are small</a:t>
            </a:r>
          </a:p>
          <a:p>
            <a:endParaRPr lang="en-US" altLang="en-US" sz="2000" dirty="0"/>
          </a:p>
          <a:p>
            <a:r>
              <a:rPr lang="en-US" altLang="en-US" sz="2000" dirty="0">
                <a:solidFill>
                  <a:srgbClr val="7030A0"/>
                </a:solidFill>
              </a:rPr>
              <a:t>Observation 2</a:t>
            </a:r>
            <a:r>
              <a:rPr lang="en-US" altLang="en-US" sz="2000" dirty="0"/>
              <a:t>: large files use up most of storage space (and devices BW)</a:t>
            </a:r>
          </a:p>
          <a:p>
            <a:pPr lvl="1"/>
            <a:r>
              <a:rPr lang="en-US" altLang="en-US" sz="1800" dirty="0"/>
              <a:t>May seem contradictory, but few big files </a:t>
            </a:r>
            <a:r>
              <a:rPr lang="en-US" altLang="en-US" sz="1800" dirty="0">
                <a:latin typeface="+mj-lt"/>
              </a:rPr>
              <a:t>≈</a:t>
            </a:r>
            <a:r>
              <a:rPr lang="en-US" altLang="en-US" sz="1800" dirty="0"/>
              <a:t> large # of small files</a:t>
            </a:r>
          </a:p>
          <a:p>
            <a:endParaRPr lang="en-US" altLang="en-US" sz="2000" dirty="0"/>
          </a:p>
          <a:p>
            <a:r>
              <a:rPr lang="en-US" altLang="en-US" sz="2000" dirty="0"/>
              <a:t>Although we will use these observations, </a:t>
            </a:r>
            <a:r>
              <a:rPr lang="en-US" altLang="en-US" sz="2000" dirty="0">
                <a:solidFill>
                  <a:srgbClr val="FF0000"/>
                </a:solidFill>
              </a:rPr>
              <a:t>beware</a:t>
            </a:r>
            <a:r>
              <a:rPr lang="en-US" altLang="en-US" sz="2000" dirty="0"/>
              <a:t>!</a:t>
            </a:r>
          </a:p>
          <a:p>
            <a:pPr lvl="1"/>
            <a:r>
              <a:rPr lang="en-US" altLang="en-US" sz="1800" dirty="0"/>
              <a:t>Good idea to look at usage patterns</a:t>
            </a:r>
          </a:p>
          <a:p>
            <a:pPr lvl="2"/>
            <a:r>
              <a:rPr lang="en-US" altLang="en-US" sz="1600" dirty="0"/>
              <a:t>Beat competitors by optimizing for frequent patterns</a:t>
            </a:r>
          </a:p>
          <a:p>
            <a:pPr lvl="1"/>
            <a:r>
              <a:rPr lang="en-US" altLang="en-US" sz="1800" dirty="0"/>
              <a:t>Except: changes in performance or cost can alter usage patterns. </a:t>
            </a:r>
          </a:p>
          <a:p>
            <a:pPr lvl="2"/>
            <a:r>
              <a:rPr lang="en-US" altLang="en-US" sz="1600" dirty="0"/>
              <a:t>Maybe UNIX has lots of small files because big files are handled inefficiently?</a:t>
            </a:r>
          </a:p>
        </p:txBody>
      </p:sp>
    </p:spTree>
    <p:extLst>
      <p:ext uri="{BB962C8B-B14F-4D97-AF65-F5344CB8AC3E}">
        <p14:creationId xmlns:p14="http://schemas.microsoft.com/office/powerpoint/2010/main" val="254540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2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2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2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2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2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27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027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3722914"/>
            <a:ext cx="7886700" cy="2922361"/>
          </a:xfrm>
        </p:spPr>
        <p:txBody>
          <a:bodyPr/>
          <a:lstStyle/>
          <a:p>
            <a:r>
              <a:rPr lang="en-US" sz="1800" dirty="0"/>
              <a:t>List of human-readable names and mapping from each name to file or directory</a:t>
            </a:r>
          </a:p>
          <a:p>
            <a:pPr lvl="1"/>
            <a:r>
              <a:rPr lang="en-US" sz="1600" dirty="0"/>
              <a:t>Folder that contains documents (files) and other folders (directories)</a:t>
            </a:r>
          </a:p>
          <a:p>
            <a:pPr lvl="1"/>
            <a:r>
              <a:rPr lang="en-US" sz="1600" dirty="0"/>
              <a:t>Basically a hierarchical structure</a:t>
            </a:r>
            <a:endParaRPr lang="en-US" sz="1600" dirty="0">
              <a:solidFill>
                <a:srgbClr val="FF0000"/>
              </a:solidFill>
            </a:endParaRPr>
          </a:p>
          <a:p>
            <a:r>
              <a:rPr lang="en-US" sz="1800" dirty="0">
                <a:solidFill>
                  <a:srgbClr val="FF0000"/>
                </a:solidFill>
              </a:rPr>
              <a:t>Root directory</a:t>
            </a:r>
            <a:r>
              <a:rPr lang="en-US" sz="1800" dirty="0"/>
              <a:t>: thinking of directory as tree, root of tree is root directory</a:t>
            </a:r>
          </a:p>
          <a:p>
            <a:pPr lvl="1"/>
            <a:r>
              <a:rPr lang="en-US" sz="1600" dirty="0"/>
              <a:t>E.g., “</a:t>
            </a:r>
            <a:r>
              <a:rPr lang="en-US" sz="1600" dirty="0">
                <a:latin typeface="Ubuntu Mono" panose="020B0509030602030204" pitchFamily="49" charset="0"/>
              </a:rPr>
              <a:t>/</a:t>
            </a:r>
            <a:r>
              <a:rPr lang="en-US" sz="1600" dirty="0"/>
              <a:t>” in Unix</a:t>
            </a:r>
          </a:p>
          <a:p>
            <a:r>
              <a:rPr lang="en-US" sz="1800" dirty="0">
                <a:solidFill>
                  <a:srgbClr val="FF0000"/>
                </a:solidFill>
              </a:rPr>
              <a:t>Path</a:t>
            </a:r>
            <a:r>
              <a:rPr lang="en-US" sz="1800" dirty="0"/>
              <a:t>: string that identifies file or directory </a:t>
            </a:r>
          </a:p>
          <a:p>
            <a:pPr lvl="1"/>
            <a:r>
              <a:rPr lang="en-US" sz="1600" dirty="0"/>
              <a:t>Absolute path: e.g., </a:t>
            </a:r>
            <a:r>
              <a:rPr lang="en-US" sz="1400" dirty="0">
                <a:latin typeface="Ubuntu Mono" panose="020B0509030602030204" pitchFamily="49" charset="0"/>
              </a:rPr>
              <a:t>/home/</a:t>
            </a:r>
            <a:r>
              <a:rPr lang="en-US" sz="1400" dirty="0" err="1">
                <a:latin typeface="Ubuntu Mono" panose="020B0509030602030204" pitchFamily="49" charset="0"/>
              </a:rPr>
              <a:t>smz</a:t>
            </a:r>
            <a:r>
              <a:rPr lang="en-US" sz="1400" dirty="0">
                <a:latin typeface="Ubuntu Mono" panose="020B0509030602030204" pitchFamily="49" charset="0"/>
              </a:rPr>
              <a:t>/</a:t>
            </a:r>
            <a:r>
              <a:rPr lang="en-US" sz="1400" dirty="0" err="1">
                <a:latin typeface="Ubuntu Mono" panose="020B0509030602030204" pitchFamily="49" charset="0"/>
              </a:rPr>
              <a:t>foo.txt</a:t>
            </a:r>
            <a:endParaRPr lang="en-US" sz="1400" dirty="0">
              <a:latin typeface="Ubuntu Mono" panose="020B0509030602030204" pitchFamily="49" charset="0"/>
            </a:endParaRPr>
          </a:p>
          <a:p>
            <a:pPr lvl="1"/>
            <a:r>
              <a:rPr lang="en-US" sz="1600" dirty="0"/>
              <a:t>Relative path: e.g., from </a:t>
            </a:r>
            <a:r>
              <a:rPr lang="en-US" sz="1400" dirty="0">
                <a:latin typeface="Ubuntu Mono" panose="020B0509030602030204" pitchFamily="49" charset="0"/>
              </a:rPr>
              <a:t>/home</a:t>
            </a:r>
            <a:r>
              <a:rPr lang="en-US" sz="1600" dirty="0"/>
              <a:t> directory, </a:t>
            </a:r>
            <a:r>
              <a:rPr lang="en-US" sz="1400" dirty="0" err="1">
                <a:latin typeface="Ubuntu Mono" panose="020B0509030602030204" pitchFamily="49" charset="0"/>
              </a:rPr>
              <a:t>smz</a:t>
            </a:r>
            <a:r>
              <a:rPr lang="en-US" sz="1400" dirty="0">
                <a:latin typeface="Ubuntu Mono" panose="020B0509030602030204" pitchFamily="49" charset="0"/>
              </a:rPr>
              <a:t>/</a:t>
            </a:r>
            <a:r>
              <a:rPr lang="en-US" sz="1400" dirty="0" err="1">
                <a:latin typeface="Ubuntu Mono" panose="020B0509030602030204" pitchFamily="49" charset="0"/>
              </a:rPr>
              <a:t>foo.txt</a:t>
            </a:r>
            <a:endParaRPr lang="en-US" sz="1600" dirty="0">
              <a:latin typeface="Ubuntu Mono" panose="020B0509030602030204" pitchFamily="49" charset="0"/>
            </a:endParaRPr>
          </a:p>
        </p:txBody>
      </p:sp>
      <p:pic>
        <p:nvPicPr>
          <p:cNvPr id="3074" name="Picture 2" descr="folder-structure | Inventor Official Blog">
            <a:extLst>
              <a:ext uri="{FF2B5EF4-FFF2-40B4-BE49-F238E27FC236}">
                <a16:creationId xmlns:a16="http://schemas.microsoft.com/office/drawing/2014/main" id="{49C823A1-D54F-5445-8EA5-529BB1FA18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130089" y="1378718"/>
            <a:ext cx="2365710" cy="2050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558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FF0000"/>
                </a:solidFill>
              </a:rPr>
              <a:t>Hard link</a:t>
            </a:r>
            <a:r>
              <a:rPr lang="en-US" sz="1800" dirty="0"/>
              <a:t>: create another name (path) for given file</a:t>
            </a:r>
          </a:p>
          <a:p>
            <a:pPr lvl="1"/>
            <a:r>
              <a:rPr lang="en-US" sz="1600" dirty="0"/>
              <a:t>E.g., </a:t>
            </a:r>
            <a:r>
              <a:rPr lang="en-US" sz="1400" dirty="0">
                <a:latin typeface="Ubuntu Mono" panose="020B0509030602030204" pitchFamily="49" charset="0"/>
              </a:rPr>
              <a:t>ln /path/to/file /path/to/link</a:t>
            </a:r>
            <a:r>
              <a:rPr lang="en-US" sz="1600" dirty="0"/>
              <a:t> (in Unix)</a:t>
            </a:r>
          </a:p>
          <a:p>
            <a:pPr lvl="1"/>
            <a:r>
              <a:rPr lang="en-US" sz="1600" dirty="0"/>
              <a:t>If original file is deleted, hard link is still valid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r>
              <a:rPr lang="en-US" sz="1800" dirty="0">
                <a:solidFill>
                  <a:srgbClr val="FF0000"/>
                </a:solidFill>
              </a:rPr>
              <a:t>Soft link</a:t>
            </a:r>
            <a:r>
              <a:rPr lang="en-US" sz="1800" dirty="0"/>
              <a:t>: map one name to another name</a:t>
            </a:r>
          </a:p>
          <a:p>
            <a:pPr lvl="1"/>
            <a:r>
              <a:rPr lang="en-US" sz="1600" dirty="0"/>
              <a:t>E.g., </a:t>
            </a:r>
            <a:r>
              <a:rPr lang="en-US" sz="1400" dirty="0">
                <a:latin typeface="Ubuntu Mono" panose="020B0509030602030204" pitchFamily="49" charset="0"/>
              </a:rPr>
              <a:t>ln –s /path/to/file /path/to/link</a:t>
            </a:r>
            <a:r>
              <a:rPr lang="en-US" sz="1600" dirty="0"/>
              <a:t> (in Unix)</a:t>
            </a:r>
          </a:p>
          <a:p>
            <a:pPr lvl="1"/>
            <a:r>
              <a:rPr lang="en-US" sz="1600" dirty="0"/>
              <a:t>If original file is deleted, soft link will point to nothing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15D25EF-4289-4C46-9027-D669DCDAA7CB}"/>
              </a:ext>
            </a:extLst>
          </p:cNvPr>
          <p:cNvCxnSpPr>
            <a:cxnSpLocks/>
            <a:stCxn id="17" idx="2"/>
            <a:endCxn id="15" idx="1"/>
          </p:cNvCxnSpPr>
          <p:nvPr/>
        </p:nvCxnSpPr>
        <p:spPr>
          <a:xfrm>
            <a:off x="6707214" y="3929337"/>
            <a:ext cx="749000" cy="856392"/>
          </a:xfrm>
          <a:prstGeom prst="straightConnector1">
            <a:avLst/>
          </a:prstGeom>
          <a:ln w="25400" cap="rnd">
            <a:solidFill>
              <a:schemeClr val="tx1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C567CD9-95AB-5F4F-9D56-9580360BFD2D}"/>
              </a:ext>
            </a:extLst>
          </p:cNvPr>
          <p:cNvSpPr txBox="1"/>
          <p:nvPr/>
        </p:nvSpPr>
        <p:spPr>
          <a:xfrm>
            <a:off x="5971864" y="4228494"/>
            <a:ext cx="1107996" cy="2518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latin typeface="Ubuntu Mono" panose="020B0509030602030204" pitchFamily="49" charset="0"/>
                <a:ea typeface="Consolas" charset="0"/>
                <a:cs typeface="Consolas" charset="0"/>
              </a:rPr>
              <a:t>/</a:t>
            </a:r>
            <a:r>
              <a:rPr lang="en-US" sz="1200" b="0" dirty="0" err="1">
                <a:latin typeface="Ubuntu Mono" panose="020B0509030602030204" pitchFamily="49" charset="0"/>
                <a:ea typeface="Consolas" charset="0"/>
                <a:cs typeface="Consolas" charset="0"/>
              </a:rPr>
              <a:t>usr</a:t>
            </a:r>
            <a:r>
              <a:rPr lang="en-US" sz="1200" b="0" dirty="0">
                <a:latin typeface="Ubuntu Mono" panose="020B0509030602030204" pitchFamily="49" charset="0"/>
                <a:ea typeface="Consolas" charset="0"/>
                <a:cs typeface="Consolas" charset="0"/>
              </a:rPr>
              <a:t>/lib/foo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A6A8F7-9F05-FF4D-BBEB-C8017AF32109}"/>
              </a:ext>
            </a:extLst>
          </p:cNvPr>
          <p:cNvSpPr txBox="1"/>
          <p:nvPr/>
        </p:nvSpPr>
        <p:spPr>
          <a:xfrm>
            <a:off x="6961708" y="1870171"/>
            <a:ext cx="492444" cy="2518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latin typeface="Ubuntu Mono" panose="020B0509030602030204" pitchFamily="49" charset="0"/>
                <a:ea typeface="Consolas" charset="0"/>
                <a:cs typeface="Consolas" charset="0"/>
              </a:rPr>
              <a:t>/</a:t>
            </a:r>
            <a:r>
              <a:rPr lang="en-US" sz="1200" b="0" dirty="0" err="1">
                <a:latin typeface="Ubuntu Mono" panose="020B0509030602030204" pitchFamily="49" charset="0"/>
                <a:ea typeface="Consolas" charset="0"/>
                <a:cs typeface="Consolas" charset="0"/>
              </a:rPr>
              <a:t>usr</a:t>
            </a:r>
            <a:endParaRPr lang="en-US" sz="1200" b="0" dirty="0">
              <a:latin typeface="Ubuntu Mono" panose="020B0509030602030204" pitchFamily="49" charset="0"/>
              <a:ea typeface="Consolas" charset="0"/>
              <a:cs typeface="Consolas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2DA0EF-0CAC-8E48-9408-29BE0095B877}"/>
              </a:ext>
            </a:extLst>
          </p:cNvPr>
          <p:cNvSpPr txBox="1"/>
          <p:nvPr/>
        </p:nvSpPr>
        <p:spPr>
          <a:xfrm>
            <a:off x="6122964" y="2749103"/>
            <a:ext cx="800219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200" b="0" dirty="0">
                <a:latin typeface="Ubuntu Mono" panose="020B0509030602030204" pitchFamily="49" charset="0"/>
                <a:ea typeface="Consolas" charset="0"/>
                <a:cs typeface="Consolas" charset="0"/>
              </a:rPr>
              <a:t>/</a:t>
            </a:r>
            <a:r>
              <a:rPr lang="en-US" sz="1200" b="0" dirty="0" err="1">
                <a:latin typeface="Ubuntu Mono" panose="020B0509030602030204" pitchFamily="49" charset="0"/>
                <a:ea typeface="Consolas" charset="0"/>
                <a:cs typeface="Consolas" charset="0"/>
              </a:rPr>
              <a:t>usr</a:t>
            </a:r>
            <a:r>
              <a:rPr lang="en-US" sz="1200" b="0" dirty="0">
                <a:latin typeface="Ubuntu Mono" panose="020B0509030602030204" pitchFamily="49" charset="0"/>
                <a:ea typeface="Consolas" charset="0"/>
                <a:cs typeface="Consolas" charset="0"/>
              </a:rPr>
              <a:t>/lib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F99FC2-CF5A-054E-A702-C7554ECAA29F}"/>
              </a:ext>
            </a:extLst>
          </p:cNvPr>
          <p:cNvSpPr txBox="1"/>
          <p:nvPr/>
        </p:nvSpPr>
        <p:spPr>
          <a:xfrm>
            <a:off x="7503847" y="2747044"/>
            <a:ext cx="877163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200" b="0" dirty="0">
                <a:latin typeface="Ubuntu Mono" panose="020B0509030602030204" pitchFamily="49" charset="0"/>
                <a:ea typeface="Consolas" charset="0"/>
                <a:cs typeface="Consolas" charset="0"/>
              </a:rPr>
              <a:t>/</a:t>
            </a:r>
            <a:r>
              <a:rPr lang="en-US" sz="1200" b="0" dirty="0" err="1">
                <a:latin typeface="Ubuntu Mono" panose="020B0509030602030204" pitchFamily="49" charset="0"/>
                <a:ea typeface="Consolas" charset="0"/>
                <a:cs typeface="Consolas" charset="0"/>
              </a:rPr>
              <a:t>usr</a:t>
            </a:r>
            <a:r>
              <a:rPr lang="en-US" sz="1200" b="0" dirty="0">
                <a:latin typeface="Ubuntu Mono" panose="020B0509030602030204" pitchFamily="49" charset="0"/>
                <a:ea typeface="Consolas" charset="0"/>
                <a:cs typeface="Consolas" charset="0"/>
              </a:rPr>
              <a:t>/lib7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660FCF-B04B-A343-A4FB-15228C13D078}"/>
              </a:ext>
            </a:extLst>
          </p:cNvPr>
          <p:cNvSpPr txBox="1"/>
          <p:nvPr/>
        </p:nvSpPr>
        <p:spPr>
          <a:xfrm>
            <a:off x="7688405" y="4066669"/>
            <a:ext cx="1184940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200" b="0" dirty="0">
                <a:latin typeface="Ubuntu Mono" panose="020B0509030602030204" pitchFamily="49" charset="0"/>
                <a:ea typeface="Consolas" charset="0"/>
                <a:cs typeface="Consolas" charset="0"/>
              </a:rPr>
              <a:t>/</a:t>
            </a:r>
            <a:r>
              <a:rPr lang="en-US" sz="1200" b="0" dirty="0" err="1">
                <a:latin typeface="Ubuntu Mono" panose="020B0509030602030204" pitchFamily="49" charset="0"/>
                <a:ea typeface="Consolas" charset="0"/>
                <a:cs typeface="Consolas" charset="0"/>
              </a:rPr>
              <a:t>usr</a:t>
            </a:r>
            <a:r>
              <a:rPr lang="en-US" sz="1200" b="0" dirty="0">
                <a:latin typeface="Ubuntu Mono" panose="020B0509030602030204" pitchFamily="49" charset="0"/>
                <a:ea typeface="Consolas" charset="0"/>
                <a:cs typeface="Consolas" charset="0"/>
              </a:rPr>
              <a:t>/lib7/foo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2184DDB-1CE5-5A42-9F0B-72B056D7D212}"/>
              </a:ext>
            </a:extLst>
          </p:cNvPr>
          <p:cNvCxnSpPr>
            <a:cxnSpLocks/>
            <a:stCxn id="13" idx="2"/>
            <a:endCxn id="16" idx="0"/>
          </p:cNvCxnSpPr>
          <p:nvPr/>
        </p:nvCxnSpPr>
        <p:spPr>
          <a:xfrm>
            <a:off x="7210753" y="2707681"/>
            <a:ext cx="503538" cy="597108"/>
          </a:xfrm>
          <a:prstGeom prst="straightConnector1">
            <a:avLst/>
          </a:prstGeom>
          <a:ln w="25400" cap="rnd">
            <a:solidFill>
              <a:schemeClr val="tx1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79BD179-8D7F-D242-8FC5-CCF3F37BB2F3}"/>
              </a:ext>
            </a:extLst>
          </p:cNvPr>
          <p:cNvCxnSpPr>
            <a:cxnSpLocks/>
            <a:stCxn id="16" idx="2"/>
            <a:endCxn id="15" idx="0"/>
          </p:cNvCxnSpPr>
          <p:nvPr/>
        </p:nvCxnSpPr>
        <p:spPr>
          <a:xfrm>
            <a:off x="7714291" y="3929337"/>
            <a:ext cx="1" cy="598314"/>
          </a:xfrm>
          <a:prstGeom prst="straightConnector1">
            <a:avLst/>
          </a:prstGeom>
          <a:ln w="25400" cap="rnd">
            <a:solidFill>
              <a:schemeClr val="tx1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BB106B7-C958-F244-B7BC-E4A3D20A0F7D}"/>
              </a:ext>
            </a:extLst>
          </p:cNvPr>
          <p:cNvCxnSpPr>
            <a:cxnSpLocks/>
            <a:stCxn id="13" idx="2"/>
            <a:endCxn id="17" idx="0"/>
          </p:cNvCxnSpPr>
          <p:nvPr/>
        </p:nvCxnSpPr>
        <p:spPr>
          <a:xfrm flipH="1">
            <a:off x="6707214" y="2707681"/>
            <a:ext cx="503539" cy="597108"/>
          </a:xfrm>
          <a:prstGeom prst="straightConnector1">
            <a:avLst/>
          </a:prstGeom>
          <a:ln w="25400" cap="rnd">
            <a:solidFill>
              <a:schemeClr val="tx1"/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Graphic 12" descr="Open folder">
            <a:extLst>
              <a:ext uri="{FF2B5EF4-FFF2-40B4-BE49-F238E27FC236}">
                <a16:creationId xmlns:a16="http://schemas.microsoft.com/office/drawing/2014/main" id="{AF6481AC-4251-3349-A746-BFE8019C30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98479" y="2083133"/>
            <a:ext cx="624548" cy="624548"/>
          </a:xfrm>
          <a:prstGeom prst="rect">
            <a:avLst/>
          </a:prstGeom>
        </p:spPr>
      </p:pic>
      <p:pic>
        <p:nvPicPr>
          <p:cNvPr id="15" name="Graphic 14" descr="Document">
            <a:extLst>
              <a:ext uri="{FF2B5EF4-FFF2-40B4-BE49-F238E27FC236}">
                <a16:creationId xmlns:a16="http://schemas.microsoft.com/office/drawing/2014/main" id="{7824E7BD-6AD3-7847-A109-3EE4A74C238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56214" y="4527651"/>
            <a:ext cx="516155" cy="516155"/>
          </a:xfrm>
          <a:prstGeom prst="rect">
            <a:avLst/>
          </a:prstGeom>
        </p:spPr>
      </p:pic>
      <p:pic>
        <p:nvPicPr>
          <p:cNvPr id="16" name="Graphic 15" descr="Open folder">
            <a:extLst>
              <a:ext uri="{FF2B5EF4-FFF2-40B4-BE49-F238E27FC236}">
                <a16:creationId xmlns:a16="http://schemas.microsoft.com/office/drawing/2014/main" id="{EB881175-DB00-AD4B-ADEF-9099CEB3AC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02017" y="3304789"/>
            <a:ext cx="624548" cy="624548"/>
          </a:xfrm>
          <a:prstGeom prst="rect">
            <a:avLst/>
          </a:prstGeom>
        </p:spPr>
      </p:pic>
      <p:pic>
        <p:nvPicPr>
          <p:cNvPr id="17" name="Graphic 16" descr="Open folder">
            <a:extLst>
              <a:ext uri="{FF2B5EF4-FFF2-40B4-BE49-F238E27FC236}">
                <a16:creationId xmlns:a16="http://schemas.microsoft.com/office/drawing/2014/main" id="{B08C8DCA-1803-584A-A9FB-B0934261B5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94940" y="3304789"/>
            <a:ext cx="624548" cy="62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426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/>
      <p:bldP spid="9" grpId="1"/>
      <p:bldP spid="9" grpId="2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Directory Access Pattern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/>
              <a:t>Directories are stored as files</a:t>
            </a:r>
          </a:p>
          <a:p>
            <a:pPr lvl="1"/>
            <a:r>
              <a:rPr lang="en-US" sz="1400" dirty="0"/>
              <a:t>Can be read from and written to</a:t>
            </a:r>
          </a:p>
          <a:p>
            <a:pPr lvl="2"/>
            <a:endParaRPr lang="en-US" sz="1000" dirty="0"/>
          </a:p>
          <a:p>
            <a:r>
              <a:rPr lang="en-US" sz="1600" dirty="0"/>
              <a:t>System calls to access directories</a:t>
            </a:r>
          </a:p>
          <a:p>
            <a:pPr lvl="1"/>
            <a:r>
              <a:rPr lang="en-US" sz="1400" dirty="0">
                <a:latin typeface="Ubuntu Mono" panose="020B0509030602030204" pitchFamily="49" charset="0"/>
              </a:rPr>
              <a:t>open/create</a:t>
            </a:r>
            <a:r>
              <a:rPr lang="en-US" sz="1400" dirty="0"/>
              <a:t> to traverse the structure</a:t>
            </a:r>
          </a:p>
          <a:p>
            <a:pPr lvl="1"/>
            <a:r>
              <a:rPr lang="en-US" sz="1400" dirty="0" err="1">
                <a:latin typeface="Ubuntu Mono" panose="020B0509030602030204" pitchFamily="49" charset="0"/>
              </a:rPr>
              <a:t>mkdir</a:t>
            </a:r>
            <a:r>
              <a:rPr lang="en-US" sz="1400" dirty="0">
                <a:latin typeface="Ubuntu Mono" panose="020B0509030602030204" pitchFamily="49" charset="0"/>
              </a:rPr>
              <a:t>/</a:t>
            </a:r>
            <a:r>
              <a:rPr lang="en-US" sz="1400" dirty="0" err="1">
                <a:latin typeface="Ubuntu Mono" panose="020B0509030602030204" pitchFamily="49" charset="0"/>
              </a:rPr>
              <a:t>rmdir</a:t>
            </a:r>
            <a:r>
              <a:rPr lang="en-US" sz="1400" dirty="0"/>
              <a:t> to add/remove entries</a:t>
            </a:r>
          </a:p>
          <a:p>
            <a:pPr lvl="1"/>
            <a:r>
              <a:rPr lang="en-US" sz="1400" dirty="0">
                <a:latin typeface="Ubuntu Mono" panose="020B0509030602030204" pitchFamily="49" charset="0"/>
              </a:rPr>
              <a:t>link/unlink</a:t>
            </a:r>
            <a:r>
              <a:rPr lang="en-US" sz="1400" dirty="0"/>
              <a:t> to link/unlink existing file to directory</a:t>
            </a:r>
          </a:p>
          <a:p>
            <a:pPr lvl="2"/>
            <a:endParaRPr lang="en-US" sz="1000" dirty="0"/>
          </a:p>
          <a:p>
            <a:r>
              <a:rPr lang="en-US" sz="1600" dirty="0"/>
              <a:t>When can file be deleted?</a:t>
            </a:r>
          </a:p>
          <a:p>
            <a:pPr lvl="1"/>
            <a:r>
              <a:rPr lang="en-US" sz="1400" dirty="0"/>
              <a:t>Maintain ref-count of links to each file</a:t>
            </a:r>
          </a:p>
          <a:p>
            <a:pPr lvl="1"/>
            <a:r>
              <a:rPr lang="en-US" sz="1400" dirty="0"/>
              <a:t>Delete after last reference is gone</a:t>
            </a:r>
          </a:p>
          <a:p>
            <a:pPr lvl="2"/>
            <a:endParaRPr lang="en-US" sz="1000" dirty="0"/>
          </a:p>
          <a:p>
            <a:r>
              <a:rPr lang="en-US" sz="1600" dirty="0" err="1">
                <a:latin typeface="Ubuntu Mono" panose="020B0509030602030204" pitchFamily="49" charset="0"/>
              </a:rPr>
              <a:t>Libc</a:t>
            </a:r>
            <a:r>
              <a:rPr lang="en-US" sz="1600" dirty="0"/>
              <a:t> support</a:t>
            </a:r>
          </a:p>
          <a:p>
            <a:pPr lvl="1"/>
            <a:r>
              <a:rPr lang="en-US" sz="1400" dirty="0">
                <a:latin typeface="Ubuntu Mono" panose="020B0509030602030204" pitchFamily="49" charset="0"/>
              </a:rPr>
              <a:t>DIR * </a:t>
            </a:r>
            <a:r>
              <a:rPr lang="en-US" sz="1400" dirty="0" err="1">
                <a:latin typeface="Ubuntu Mono" panose="020B0509030602030204" pitchFamily="49" charset="0"/>
              </a:rPr>
              <a:t>opendir</a:t>
            </a:r>
            <a:r>
              <a:rPr lang="en-US" sz="1400" dirty="0">
                <a:latin typeface="Ubuntu Mono" panose="020B0509030602030204" pitchFamily="49" charset="0"/>
              </a:rPr>
              <a:t> (</a:t>
            </a:r>
            <a:r>
              <a:rPr lang="en-US" sz="1400" dirty="0" err="1">
                <a:latin typeface="Ubuntu Mono" panose="020B0509030602030204" pitchFamily="49" charset="0"/>
              </a:rPr>
              <a:t>const</a:t>
            </a:r>
            <a:r>
              <a:rPr lang="en-US" sz="1400" dirty="0">
                <a:latin typeface="Ubuntu Mono" panose="020B0509030602030204" pitchFamily="49" charset="0"/>
              </a:rPr>
              <a:t> char *</a:t>
            </a:r>
            <a:r>
              <a:rPr lang="en-US" sz="1400" dirty="0" err="1">
                <a:latin typeface="Ubuntu Mono" panose="020B0509030602030204" pitchFamily="49" charset="0"/>
              </a:rPr>
              <a:t>dirname</a:t>
            </a:r>
            <a:r>
              <a:rPr lang="en-US" sz="1400" dirty="0">
                <a:latin typeface="Ubuntu Mono" panose="020B0509030602030204" pitchFamily="49" charset="0"/>
              </a:rPr>
              <a:t>)</a:t>
            </a:r>
          </a:p>
          <a:p>
            <a:pPr lvl="1"/>
            <a:r>
              <a:rPr lang="en-US" sz="1400" dirty="0" err="1">
                <a:latin typeface="Ubuntu Mono" panose="020B0509030602030204" pitchFamily="49" charset="0"/>
              </a:rPr>
              <a:t>struct</a:t>
            </a:r>
            <a:r>
              <a:rPr lang="en-US" sz="1400" dirty="0">
                <a:latin typeface="Ubuntu Mono" panose="020B0509030602030204" pitchFamily="49" charset="0"/>
              </a:rPr>
              <a:t> </a:t>
            </a:r>
            <a:r>
              <a:rPr lang="en-US" sz="1400" dirty="0" err="1">
                <a:latin typeface="Ubuntu Mono" panose="020B0509030602030204" pitchFamily="49" charset="0"/>
              </a:rPr>
              <a:t>dirent</a:t>
            </a:r>
            <a:r>
              <a:rPr lang="en-US" sz="1400" dirty="0">
                <a:latin typeface="Ubuntu Mono" panose="020B0509030602030204" pitchFamily="49" charset="0"/>
              </a:rPr>
              <a:t> * </a:t>
            </a:r>
            <a:r>
              <a:rPr lang="en-US" sz="1400" dirty="0" err="1">
                <a:latin typeface="Ubuntu Mono" panose="020B0509030602030204" pitchFamily="49" charset="0"/>
              </a:rPr>
              <a:t>readdir</a:t>
            </a:r>
            <a:r>
              <a:rPr lang="en-US" sz="1400" dirty="0">
                <a:latin typeface="Ubuntu Mono" panose="020B0509030602030204" pitchFamily="49" charset="0"/>
              </a:rPr>
              <a:t> (DIR *</a:t>
            </a:r>
            <a:r>
              <a:rPr lang="en-US" sz="1400" dirty="0" err="1">
                <a:latin typeface="Ubuntu Mono" panose="020B0509030602030204" pitchFamily="49" charset="0"/>
              </a:rPr>
              <a:t>dirstream</a:t>
            </a:r>
            <a:r>
              <a:rPr lang="en-US" sz="1400" dirty="0">
                <a:latin typeface="Ubuntu Mono" panose="020B0509030602030204" pitchFamily="49" charset="0"/>
              </a:rPr>
              <a:t>)</a:t>
            </a:r>
          </a:p>
          <a:p>
            <a:pPr lvl="1"/>
            <a:r>
              <a:rPr lang="en-US" sz="1400" dirty="0">
                <a:latin typeface="Ubuntu Mono" panose="020B0509030602030204" pitchFamily="49" charset="0"/>
              </a:rPr>
              <a:t>int </a:t>
            </a:r>
            <a:r>
              <a:rPr lang="en-US" sz="1400" dirty="0" err="1">
                <a:latin typeface="Ubuntu Mono" panose="020B0509030602030204" pitchFamily="49" charset="0"/>
              </a:rPr>
              <a:t>readdir_r</a:t>
            </a:r>
            <a:r>
              <a:rPr lang="en-US" sz="1400" dirty="0">
                <a:latin typeface="Ubuntu Mono" panose="020B0509030602030204" pitchFamily="49" charset="0"/>
              </a:rPr>
              <a:t> (DIR *</a:t>
            </a:r>
            <a:r>
              <a:rPr lang="en-US" sz="1400" dirty="0" err="1">
                <a:latin typeface="Ubuntu Mono" panose="020B0509030602030204" pitchFamily="49" charset="0"/>
              </a:rPr>
              <a:t>dirstream</a:t>
            </a:r>
            <a:r>
              <a:rPr lang="en-US" sz="1400" dirty="0">
                <a:latin typeface="Ubuntu Mono" panose="020B0509030602030204" pitchFamily="49" charset="0"/>
              </a:rPr>
              <a:t>, struct </a:t>
            </a:r>
            <a:r>
              <a:rPr lang="en-US" sz="1400" dirty="0" err="1">
                <a:latin typeface="Ubuntu Mono" panose="020B0509030602030204" pitchFamily="49" charset="0"/>
              </a:rPr>
              <a:t>dirent</a:t>
            </a:r>
            <a:r>
              <a:rPr lang="en-US" sz="1400" dirty="0">
                <a:latin typeface="Ubuntu Mono" panose="020B0509030602030204" pitchFamily="49" charset="0"/>
              </a:rPr>
              <a:t> *entry, struct </a:t>
            </a:r>
            <a:r>
              <a:rPr lang="en-US" sz="1400" dirty="0" err="1">
                <a:latin typeface="Ubuntu Mono" panose="020B0509030602030204" pitchFamily="49" charset="0"/>
              </a:rPr>
              <a:t>dirent</a:t>
            </a:r>
            <a:r>
              <a:rPr lang="en-US" sz="1400" dirty="0">
                <a:latin typeface="Ubuntu Mono" panose="020B0509030602030204" pitchFamily="49" charset="0"/>
              </a:rPr>
              <a:t> **result)</a:t>
            </a:r>
          </a:p>
        </p:txBody>
      </p:sp>
    </p:spTree>
    <p:extLst>
      <p:ext uri="{BB962C8B-B14F-4D97-AF65-F5344CB8AC3E}">
        <p14:creationId xmlns:p14="http://schemas.microsoft.com/office/powerpoint/2010/main" val="421054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2727"/>
            <a:ext cx="7886700" cy="986154"/>
          </a:xfrm>
        </p:spPr>
        <p:txBody>
          <a:bodyPr/>
          <a:lstStyle/>
          <a:p>
            <a:r>
              <a:rPr lang="en-US" dirty="0"/>
              <a:t>Volume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76400"/>
            <a:ext cx="7886700" cy="4968875"/>
          </a:xfrm>
        </p:spPr>
        <p:txBody>
          <a:bodyPr/>
          <a:lstStyle/>
          <a:p>
            <a:r>
              <a:rPr lang="en-US" sz="1800" dirty="0"/>
              <a:t>Set of physical storage resources that form logical storage device</a:t>
            </a:r>
          </a:p>
          <a:p>
            <a:pPr lvl="1"/>
            <a:r>
              <a:rPr lang="en-US" sz="1600" dirty="0"/>
              <a:t>Each instance of file system manages files and directories for single volume</a:t>
            </a:r>
          </a:p>
          <a:p>
            <a:pPr lvl="1"/>
            <a:endParaRPr lang="en-US" sz="1600" dirty="0"/>
          </a:p>
          <a:p>
            <a:r>
              <a:rPr lang="en-US" sz="1800" dirty="0"/>
              <a:t>Multiple volumes can be </a:t>
            </a:r>
            <a:r>
              <a:rPr lang="en-US" sz="1800" dirty="0">
                <a:solidFill>
                  <a:srgbClr val="FF0000"/>
                </a:solidFill>
              </a:rPr>
              <a:t>mounted</a:t>
            </a:r>
            <a:r>
              <a:rPr lang="en-US" sz="1800" dirty="0"/>
              <a:t> on existing file system</a:t>
            </a:r>
          </a:p>
          <a:p>
            <a:pPr lvl="1"/>
            <a:r>
              <a:rPr lang="en-US" sz="1600" dirty="0"/>
              <a:t>Map path in file system to root directory of mounted volume’s file system</a:t>
            </a:r>
          </a:p>
          <a:p>
            <a:pPr lvl="2"/>
            <a:r>
              <a:rPr lang="en-US" sz="1400" dirty="0"/>
              <a:t>Mounted file system controls mappings for all extensions of that path</a:t>
            </a:r>
          </a:p>
          <a:p>
            <a:pPr lvl="2"/>
            <a:r>
              <a:rPr lang="en-US" sz="1400" dirty="0"/>
              <a:t>Single machine can use multiple file systems stored on multiple volumes</a:t>
            </a:r>
          </a:p>
          <a:p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37CD31-18BB-D843-B29F-92394E8541C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3743" r="36266"/>
          <a:stretch/>
        </p:blipFill>
        <p:spPr>
          <a:xfrm>
            <a:off x="2155986" y="4626116"/>
            <a:ext cx="692253" cy="14750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14FE2C-68CF-E84C-9599-B3D6FBBE2F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4463" y="4084771"/>
            <a:ext cx="3068255" cy="2193658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7F3325F1-21C6-7845-8BF8-7630E47A4973}"/>
              </a:ext>
            </a:extLst>
          </p:cNvPr>
          <p:cNvSpPr/>
          <p:nvPr/>
        </p:nvSpPr>
        <p:spPr>
          <a:xfrm>
            <a:off x="3209963" y="5213197"/>
            <a:ext cx="502078" cy="300919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53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 Map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8D64780-4196-6F49-8EAF-F2314C2DFAF1}"/>
              </a:ext>
            </a:extLst>
          </p:cNvPr>
          <p:cNvGrpSpPr/>
          <p:nvPr/>
        </p:nvGrpSpPr>
        <p:grpSpPr>
          <a:xfrm>
            <a:off x="835887" y="3075057"/>
            <a:ext cx="7472227" cy="707886"/>
            <a:chOff x="1043123" y="3263672"/>
            <a:chExt cx="7472227" cy="70788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996415A-2BE2-E342-9C13-7ACCEA09F040}"/>
                </a:ext>
              </a:extLst>
            </p:cNvPr>
            <p:cNvSpPr txBox="1"/>
            <p:nvPr/>
          </p:nvSpPr>
          <p:spPr>
            <a:xfrm>
              <a:off x="1043123" y="3429000"/>
              <a:ext cx="114165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Gill Sans Light" panose="020B0302020104020203" pitchFamily="34" charset="-79"/>
                  <a:cs typeface="Gill Sans Light" panose="020B0302020104020203" pitchFamily="34" charset="-79"/>
                </a:rPr>
                <a:t>File name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C710648-6464-4041-8843-6A8D0F0853C8}"/>
                </a:ext>
              </a:extLst>
            </p:cNvPr>
            <p:cNvSpPr txBox="1"/>
            <p:nvPr/>
          </p:nvSpPr>
          <p:spPr>
            <a:xfrm>
              <a:off x="3886203" y="3429000"/>
              <a:ext cx="137159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Gill Sans Light" panose="020B0302020104020203" pitchFamily="34" charset="-79"/>
                  <a:cs typeface="Gill Sans Light" panose="020B0302020104020203" pitchFamily="34" charset="-79"/>
                </a:rPr>
                <a:t>File number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232B7FF-D6AA-7E43-A687-75873554FC0B}"/>
                </a:ext>
              </a:extLst>
            </p:cNvPr>
            <p:cNvSpPr txBox="1"/>
            <p:nvPr/>
          </p:nvSpPr>
          <p:spPr>
            <a:xfrm>
              <a:off x="6959218" y="3429000"/>
              <a:ext cx="155613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Gill Sans Light" panose="020B0302020104020203" pitchFamily="34" charset="-79"/>
                  <a:cs typeface="Gill Sans Light" panose="020B0302020104020203" pitchFamily="34" charset="-79"/>
                </a:rPr>
                <a:t>Storage block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A441E3F4-BED6-964F-8452-A401AA340DB5}"/>
                </a:ext>
              </a:extLst>
            </p:cNvPr>
            <p:cNvCxnSpPr>
              <a:stCxn id="3" idx="3"/>
              <a:endCxn id="5" idx="1"/>
            </p:cNvCxnSpPr>
            <p:nvPr/>
          </p:nvCxnSpPr>
          <p:spPr>
            <a:xfrm>
              <a:off x="2184782" y="3629055"/>
              <a:ext cx="1701421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BE5CD372-A6BC-5046-889C-4F3A6E2EF42D}"/>
                </a:ext>
              </a:extLst>
            </p:cNvPr>
            <p:cNvCxnSpPr>
              <a:cxnSpLocks/>
              <a:stCxn id="5" idx="3"/>
              <a:endCxn id="6" idx="1"/>
            </p:cNvCxnSpPr>
            <p:nvPr/>
          </p:nvCxnSpPr>
          <p:spPr>
            <a:xfrm>
              <a:off x="5257797" y="3629055"/>
              <a:ext cx="1701421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47D9D57-0CD2-A84C-9929-2B5DAA3A94B4}"/>
                </a:ext>
              </a:extLst>
            </p:cNvPr>
            <p:cNvSpPr txBox="1"/>
            <p:nvPr/>
          </p:nvSpPr>
          <p:spPr>
            <a:xfrm>
              <a:off x="2482167" y="3263672"/>
              <a:ext cx="110665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Gill Sans Light" panose="020B0302020104020203" pitchFamily="34" charset="-79"/>
                  <a:cs typeface="Gill Sans Light" panose="020B0302020104020203" pitchFamily="34" charset="-79"/>
                </a:rPr>
                <a:t>directory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C49FB43-5CA5-0747-89CA-D472E5D3BF26}"/>
                </a:ext>
              </a:extLst>
            </p:cNvPr>
            <p:cNvSpPr txBox="1"/>
            <p:nvPr/>
          </p:nvSpPr>
          <p:spPr>
            <a:xfrm>
              <a:off x="5563005" y="3263672"/>
              <a:ext cx="109100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Gill Sans Light" panose="020B0302020104020203" pitchFamily="34" charset="-79"/>
                  <a:cs typeface="Gill Sans Light" panose="020B0302020104020203" pitchFamily="34" charset="-79"/>
                </a:rPr>
                <a:t>index </a:t>
              </a:r>
              <a:br>
                <a:rPr lang="en-US" sz="2000" dirty="0">
                  <a:latin typeface="Gill Sans Light" panose="020B0302020104020203" pitchFamily="34" charset="-79"/>
                  <a:cs typeface="Gill Sans Light" panose="020B0302020104020203" pitchFamily="34" charset="-79"/>
                </a:rPr>
              </a:br>
              <a:r>
                <a:rPr lang="en-US" sz="2000" dirty="0">
                  <a:latin typeface="Gill Sans Light" panose="020B0302020104020203" pitchFamily="34" charset="-79"/>
                  <a:cs typeface="Gill Sans Light" panose="020B0302020104020203" pitchFamily="34" charset="-79"/>
                </a:rPr>
                <a:t>structure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804586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C330C-A5B1-1B4C-8B88-0AAC1C38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System: Naming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2F45E-C220-414D-9410-EFEDE46284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1800" dirty="0"/>
              <a:t>To access file, file system first translates file’s name to its number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Directories are files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Each directory is linked-list of entries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Each entry contains </a:t>
            </a:r>
            <a:r>
              <a:rPr lang="en-US" sz="1600" dirty="0">
                <a:latin typeface="Ubuntu Mono" panose="020B0509030602030204" pitchFamily="49" charset="0"/>
              </a:rPr>
              <a:t>&lt;</a:t>
            </a:r>
            <a:r>
              <a:rPr lang="en-US" sz="1600" dirty="0" err="1">
                <a:latin typeface="Ubuntu Mono" panose="020B0509030602030204" pitchFamily="49" charset="0"/>
              </a:rPr>
              <a:t>file_name</a:t>
            </a:r>
            <a:r>
              <a:rPr lang="en-US" sz="1600" dirty="0">
                <a:latin typeface="Ubuntu Mono" panose="020B0509030602030204" pitchFamily="49" charset="0"/>
              </a:rPr>
              <a:t>, </a:t>
            </a:r>
            <a:r>
              <a:rPr lang="en-US" sz="1600" dirty="0" err="1">
                <a:latin typeface="Ubuntu Mono" panose="020B0509030602030204" pitchFamily="49" charset="0"/>
              </a:rPr>
              <a:t>file_number</a:t>
            </a:r>
            <a:r>
              <a:rPr lang="en-US" sz="1600" dirty="0">
                <a:latin typeface="Ubuntu Mono" panose="020B0509030602030204" pitchFamily="49" charset="0"/>
              </a:rPr>
              <a:t>&gt;</a:t>
            </a:r>
            <a:r>
              <a:rPr lang="en-US" sz="1800" dirty="0"/>
              <a:t> mapping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E.g., to find file number for file </a:t>
            </a:r>
            <a:r>
              <a:rPr lang="en-US" sz="1800" dirty="0" err="1">
                <a:latin typeface="Ubuntu Mono" panose="020B0509030602030204" pitchFamily="49" charset="0"/>
              </a:rPr>
              <a:t>foo.txt</a:t>
            </a:r>
            <a:r>
              <a:rPr lang="en-US" sz="1800" dirty="0"/>
              <a:t>, file system scans its directory </a:t>
            </a:r>
            <a:r>
              <a:rPr lang="en-US" sz="1800" dirty="0">
                <a:latin typeface="Ubuntu Mono" panose="020B0509030602030204" pitchFamily="49" charset="0"/>
              </a:rPr>
              <a:t>/home/</a:t>
            </a:r>
            <a:r>
              <a:rPr lang="en-US" sz="1800" dirty="0" err="1">
                <a:latin typeface="Ubuntu Mono" panose="020B0509030602030204" pitchFamily="49" charset="0"/>
              </a:rPr>
              <a:t>smz</a:t>
            </a:r>
            <a:endParaRPr lang="en-US" sz="1800" dirty="0">
              <a:latin typeface="Ubuntu Mono" panose="020B0509030602030204" pitchFamily="49" charset="0"/>
            </a:endParaRPr>
          </a:p>
          <a:p>
            <a:pPr>
              <a:lnSpc>
                <a:spcPct val="150000"/>
              </a:lnSpc>
            </a:pPr>
            <a:endParaRPr lang="en-US" sz="1800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17E701BB-FC48-8341-85F5-EA1BE0F2F56A}"/>
              </a:ext>
            </a:extLst>
          </p:cNvPr>
          <p:cNvGrpSpPr/>
          <p:nvPr/>
        </p:nvGrpSpPr>
        <p:grpSpPr>
          <a:xfrm>
            <a:off x="3411256" y="4685175"/>
            <a:ext cx="2321488" cy="1960098"/>
            <a:chOff x="3037168" y="2939820"/>
            <a:chExt cx="2321488" cy="1960098"/>
          </a:xfrm>
        </p:grpSpPr>
        <p:pic>
          <p:nvPicPr>
            <p:cNvPr id="63" name="Graphic 62" descr="Folder">
              <a:extLst>
                <a:ext uri="{FF2B5EF4-FFF2-40B4-BE49-F238E27FC236}">
                  <a16:creationId xmlns:a16="http://schemas.microsoft.com/office/drawing/2014/main" id="{D40E08C3-1152-1E4B-9979-B7B1E65069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37168" y="2939820"/>
              <a:ext cx="2321488" cy="1960098"/>
            </a:xfrm>
            <a:prstGeom prst="rect">
              <a:avLst/>
            </a:prstGeom>
          </p:spPr>
        </p:pic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098EA700-B035-B648-A9B8-5E48BB0AC7FC}"/>
                </a:ext>
              </a:extLst>
            </p:cNvPr>
            <p:cNvSpPr txBox="1"/>
            <p:nvPr/>
          </p:nvSpPr>
          <p:spPr>
            <a:xfrm>
              <a:off x="3470790" y="3818614"/>
              <a:ext cx="14542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Ubuntu Mono" panose="020B0509030602030204" pitchFamily="49" charset="0"/>
                </a:rPr>
                <a:t>ece350	924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2A68ABD-2C34-8044-8C82-2A1D8A01509F}"/>
                </a:ext>
              </a:extLst>
            </p:cNvPr>
            <p:cNvSpPr txBox="1"/>
            <p:nvPr/>
          </p:nvSpPr>
          <p:spPr>
            <a:xfrm>
              <a:off x="3470790" y="4025135"/>
              <a:ext cx="14542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>
                  <a:latin typeface="Ubuntu Mono" panose="020B0509030602030204" pitchFamily="49" charset="0"/>
                </a:rPr>
                <a:t>foo.txt</a:t>
              </a:r>
              <a:r>
                <a:rPr lang="en-US" dirty="0">
                  <a:latin typeface="Ubuntu Mono" panose="020B0509030602030204" pitchFamily="49" charset="0"/>
                </a:rPr>
                <a:t>	158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0AEC0FE-8509-4A47-8AEE-5B5A030913D7}"/>
                </a:ext>
              </a:extLst>
            </p:cNvPr>
            <p:cNvSpPr txBox="1"/>
            <p:nvPr/>
          </p:nvSpPr>
          <p:spPr>
            <a:xfrm>
              <a:off x="3470790" y="3612092"/>
              <a:ext cx="14542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Ubuntu Mono" panose="020B0509030602030204" pitchFamily="49" charset="0"/>
                </a:rPr>
                <a:t>se350	739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788394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C330C-A5B1-1B4C-8B88-0AAC1C380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12727"/>
            <a:ext cx="7886700" cy="986154"/>
          </a:xfrm>
        </p:spPr>
        <p:txBody>
          <a:bodyPr/>
          <a:lstStyle/>
          <a:p>
            <a:r>
              <a:rPr lang="en-US" dirty="0"/>
              <a:t>How Do We Find Directory?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C7364E4-2A5B-1142-92E3-E30D056E4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465" y="4829983"/>
            <a:ext cx="3444785" cy="1619915"/>
          </a:xfrm>
        </p:spPr>
        <p:txBody>
          <a:bodyPr/>
          <a:lstStyle/>
          <a:p>
            <a:r>
              <a:rPr lang="en-US" sz="2000" dirty="0"/>
              <a:t>Recursive file lookup</a:t>
            </a:r>
          </a:p>
          <a:p>
            <a:r>
              <a:rPr lang="en-US" sz="2000" dirty="0"/>
              <a:t>Many Unix and Linux file systems use 2 as predefined file number for root directory</a:t>
            </a:r>
          </a:p>
        </p:txBody>
      </p:sp>
      <p:pic>
        <p:nvPicPr>
          <p:cNvPr id="5" name="Graphic 4" descr="Folder">
            <a:extLst>
              <a:ext uri="{FF2B5EF4-FFF2-40B4-BE49-F238E27FC236}">
                <a16:creationId xmlns:a16="http://schemas.microsoft.com/office/drawing/2014/main" id="{D6F4A2D3-9E38-F245-949E-7C1A5969F4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74011" y="1198881"/>
            <a:ext cx="1918585" cy="16199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CC42BCC-5A85-9C49-B21A-646CB3EBA708}"/>
              </a:ext>
            </a:extLst>
          </p:cNvPr>
          <p:cNvSpPr txBox="1"/>
          <p:nvPr/>
        </p:nvSpPr>
        <p:spPr>
          <a:xfrm>
            <a:off x="2244653" y="1907583"/>
            <a:ext cx="13773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latin typeface="Ubuntu Mono" panose="020B0509030602030204" pitchFamily="49" charset="0"/>
              </a:rPr>
              <a:t>usr</a:t>
            </a:r>
            <a:r>
              <a:rPr lang="en-US" sz="1400" dirty="0">
                <a:latin typeface="Ubuntu Mono" panose="020B0509030602030204" pitchFamily="49" charset="0"/>
              </a:rPr>
              <a:t>		733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B49673E-DD10-FD41-9556-20122825678C}"/>
              </a:ext>
            </a:extLst>
          </p:cNvPr>
          <p:cNvGrpSpPr/>
          <p:nvPr/>
        </p:nvGrpSpPr>
        <p:grpSpPr>
          <a:xfrm>
            <a:off x="2244653" y="1701061"/>
            <a:ext cx="1377301" cy="720820"/>
            <a:chOff x="2244653" y="1701061"/>
            <a:chExt cx="1377301" cy="72082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35B599F-CDA5-004C-9A6F-A709ABBC8EAE}"/>
                </a:ext>
              </a:extLst>
            </p:cNvPr>
            <p:cNvSpPr txBox="1"/>
            <p:nvPr/>
          </p:nvSpPr>
          <p:spPr>
            <a:xfrm>
              <a:off x="2244653" y="2114104"/>
              <a:ext cx="13772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Ubuntu Mono" panose="020B0509030602030204" pitchFamily="49" charset="0"/>
                </a:rPr>
                <a:t>home		119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0E7B7D4-4929-D84D-B14E-1083705F243B}"/>
                </a:ext>
              </a:extLst>
            </p:cNvPr>
            <p:cNvSpPr txBox="1"/>
            <p:nvPr/>
          </p:nvSpPr>
          <p:spPr>
            <a:xfrm>
              <a:off x="2244653" y="1701061"/>
              <a:ext cx="13773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Ubuntu Mono" panose="020B0509030602030204" pitchFamily="49" charset="0"/>
                </a:rPr>
                <a:t>bin		651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4D9C12C-61B0-5649-B2D7-D9AD61BF7C8B}"/>
              </a:ext>
            </a:extLst>
          </p:cNvPr>
          <p:cNvSpPr txBox="1"/>
          <p:nvPr/>
        </p:nvSpPr>
        <p:spPr>
          <a:xfrm>
            <a:off x="1526822" y="1504798"/>
            <a:ext cx="723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>
                <a:latin typeface="Ubuntu Mono" panose="020B0509030602030204" pitchFamily="49" charset="0"/>
              </a:rPr>
              <a:t>File 2</a:t>
            </a:r>
          </a:p>
          <a:p>
            <a:pPr algn="r"/>
            <a:r>
              <a:rPr lang="en-US" sz="1400" dirty="0">
                <a:latin typeface="Ubuntu Mono" panose="020B0509030602030204" pitchFamily="49" charset="0"/>
              </a:rPr>
              <a:t>“/”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039885-5356-2447-B4F3-CCDF7245896D}"/>
              </a:ext>
            </a:extLst>
          </p:cNvPr>
          <p:cNvGrpSpPr/>
          <p:nvPr/>
        </p:nvGrpSpPr>
        <p:grpSpPr>
          <a:xfrm>
            <a:off x="2572845" y="2421881"/>
            <a:ext cx="2545310" cy="1619915"/>
            <a:chOff x="2572845" y="2421881"/>
            <a:chExt cx="2545310" cy="1619915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097109D-8186-C34A-8B9F-200C9CC9CBF8}"/>
                </a:ext>
              </a:extLst>
            </p:cNvPr>
            <p:cNvGrpSpPr/>
            <p:nvPr/>
          </p:nvGrpSpPr>
          <p:grpSpPr>
            <a:xfrm>
              <a:off x="3199570" y="2421881"/>
              <a:ext cx="1918585" cy="1619915"/>
              <a:chOff x="3199570" y="2421881"/>
              <a:chExt cx="1918585" cy="1619915"/>
            </a:xfrm>
          </p:grpSpPr>
          <p:pic>
            <p:nvPicPr>
              <p:cNvPr id="15" name="Graphic 14" descr="Folder">
                <a:extLst>
                  <a:ext uri="{FF2B5EF4-FFF2-40B4-BE49-F238E27FC236}">
                    <a16:creationId xmlns:a16="http://schemas.microsoft.com/office/drawing/2014/main" id="{44E25693-5323-A749-A4D0-E620734E97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199570" y="2421881"/>
                <a:ext cx="1918585" cy="1619915"/>
              </a:xfrm>
              <a:prstGeom prst="rect">
                <a:avLst/>
              </a:prstGeom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157A079-6FF3-594F-8BA8-5EC1F34D30C8}"/>
                  </a:ext>
                </a:extLst>
              </p:cNvPr>
              <p:cNvSpPr txBox="1"/>
              <p:nvPr/>
            </p:nvSpPr>
            <p:spPr>
              <a:xfrm>
                <a:off x="3470213" y="3019073"/>
                <a:ext cx="137730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err="1">
                    <a:latin typeface="Ubuntu Mono" panose="020B0509030602030204" pitchFamily="49" charset="0"/>
                  </a:rPr>
                  <a:t>taa</a:t>
                </a:r>
                <a:r>
                  <a:rPr lang="en-US" sz="1400" dirty="0">
                    <a:latin typeface="Ubuntu Mono" panose="020B0509030602030204" pitchFamily="49" charset="0"/>
                  </a:rPr>
                  <a:t>		569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3D8E1E3-3F78-4349-A337-AC791F904886}"/>
                  </a:ext>
                </a:extLst>
              </p:cNvPr>
              <p:cNvSpPr txBox="1"/>
              <p:nvPr/>
            </p:nvSpPr>
            <p:spPr>
              <a:xfrm>
                <a:off x="3470213" y="3225595"/>
                <a:ext cx="137730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err="1">
                    <a:latin typeface="Ubuntu Mono" panose="020B0509030602030204" pitchFamily="49" charset="0"/>
                  </a:rPr>
                  <a:t>smz</a:t>
                </a:r>
                <a:r>
                  <a:rPr lang="en-US" sz="1400" dirty="0">
                    <a:latin typeface="Ubuntu Mono" panose="020B0509030602030204" pitchFamily="49" charset="0"/>
                  </a:rPr>
                  <a:t>		110</a:t>
                </a: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9BB0705-3392-8A45-8AED-704422A7AC02}"/>
                </a:ext>
              </a:extLst>
            </p:cNvPr>
            <p:cNvSpPr txBox="1"/>
            <p:nvPr/>
          </p:nvSpPr>
          <p:spPr>
            <a:xfrm>
              <a:off x="2572845" y="2727798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Ubuntu Mono" panose="020B0509030602030204" pitchFamily="49" charset="0"/>
                </a:rPr>
                <a:t>File 119</a:t>
              </a:r>
            </a:p>
            <a:p>
              <a:pPr algn="r"/>
              <a:r>
                <a:rPr lang="en-US" sz="1400" dirty="0">
                  <a:latin typeface="Ubuntu Mono" panose="020B0509030602030204" pitchFamily="49" charset="0"/>
                </a:rPr>
                <a:t>“/home”</a:t>
              </a:r>
            </a:p>
          </p:txBody>
        </p:sp>
      </p:grp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F2A0822E-97CC-DB40-B120-D4C835518FDA}"/>
              </a:ext>
            </a:extLst>
          </p:cNvPr>
          <p:cNvCxnSpPr>
            <a:stCxn id="6" idx="3"/>
            <a:endCxn id="19" idx="1"/>
          </p:cNvCxnSpPr>
          <p:nvPr/>
        </p:nvCxnSpPr>
        <p:spPr>
          <a:xfrm flipH="1">
            <a:off x="2572845" y="2267993"/>
            <a:ext cx="1049108" cy="721415"/>
          </a:xfrm>
          <a:prstGeom prst="bentConnector5">
            <a:avLst>
              <a:gd name="adj1" fmla="val -21790"/>
              <a:gd name="adj2" fmla="val 42534"/>
              <a:gd name="adj3" fmla="val 121790"/>
            </a:avLst>
          </a:prstGeom>
          <a:ln w="158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2944B69-65B0-7C41-9126-E54015321E0E}"/>
              </a:ext>
            </a:extLst>
          </p:cNvPr>
          <p:cNvGrpSpPr/>
          <p:nvPr/>
        </p:nvGrpSpPr>
        <p:grpSpPr>
          <a:xfrm>
            <a:off x="3571316" y="3644147"/>
            <a:ext cx="2814614" cy="1619915"/>
            <a:chOff x="3571316" y="3644147"/>
            <a:chExt cx="2814614" cy="1619915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5BC9889-5BD7-D544-BE96-37BBA01F9878}"/>
                </a:ext>
              </a:extLst>
            </p:cNvPr>
            <p:cNvGrpSpPr/>
            <p:nvPr/>
          </p:nvGrpSpPr>
          <p:grpSpPr>
            <a:xfrm>
              <a:off x="4467345" y="3644147"/>
              <a:ext cx="1918585" cy="1619915"/>
              <a:chOff x="4467345" y="3644147"/>
              <a:chExt cx="1918585" cy="1619915"/>
            </a:xfrm>
          </p:grpSpPr>
          <p:pic>
            <p:nvPicPr>
              <p:cNvPr id="23" name="Graphic 22" descr="Folder">
                <a:extLst>
                  <a:ext uri="{FF2B5EF4-FFF2-40B4-BE49-F238E27FC236}">
                    <a16:creationId xmlns:a16="http://schemas.microsoft.com/office/drawing/2014/main" id="{E68BD435-08E3-084F-BD07-2FF5E46550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467345" y="3644147"/>
                <a:ext cx="1918585" cy="1619915"/>
              </a:xfrm>
              <a:prstGeom prst="rect">
                <a:avLst/>
              </a:prstGeom>
            </p:spPr>
          </p:pic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555FA5FB-1BD3-6346-8E81-8911B332D3FD}"/>
                  </a:ext>
                </a:extLst>
              </p:cNvPr>
              <p:cNvSpPr txBox="1"/>
              <p:nvPr/>
            </p:nvSpPr>
            <p:spPr>
              <a:xfrm>
                <a:off x="4737987" y="4352849"/>
                <a:ext cx="137730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>
                    <a:latin typeface="Ubuntu Mono" panose="020B0509030602030204" pitchFamily="49" charset="0"/>
                  </a:rPr>
                  <a:t>ece350	924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E073FEA4-35B4-4842-839A-2D1EB73A901F}"/>
                  </a:ext>
                </a:extLst>
              </p:cNvPr>
              <p:cNvSpPr txBox="1"/>
              <p:nvPr/>
            </p:nvSpPr>
            <p:spPr>
              <a:xfrm>
                <a:off x="4737987" y="4559370"/>
                <a:ext cx="137730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err="1">
                    <a:latin typeface="Ubuntu Mono" panose="020B0509030602030204" pitchFamily="49" charset="0"/>
                  </a:rPr>
                  <a:t>foo.txt</a:t>
                </a:r>
                <a:r>
                  <a:rPr lang="en-US" sz="1400" dirty="0">
                    <a:latin typeface="Ubuntu Mono" panose="020B0509030602030204" pitchFamily="49" charset="0"/>
                  </a:rPr>
                  <a:t>	158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2F3C0E2B-8972-5C40-9FF4-EE163F60ADF2}"/>
                  </a:ext>
                </a:extLst>
              </p:cNvPr>
              <p:cNvSpPr txBox="1"/>
              <p:nvPr/>
            </p:nvSpPr>
            <p:spPr>
              <a:xfrm>
                <a:off x="4737987" y="4146327"/>
                <a:ext cx="137730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>
                    <a:latin typeface="Ubuntu Mono" panose="020B0509030602030204" pitchFamily="49" charset="0"/>
                  </a:rPr>
                  <a:t>se350		739</a:t>
                </a: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A2749F5-DB45-1240-B6D9-2DDD8B350172}"/>
                </a:ext>
              </a:extLst>
            </p:cNvPr>
            <p:cNvSpPr txBox="1"/>
            <p:nvPr/>
          </p:nvSpPr>
          <p:spPr>
            <a:xfrm>
              <a:off x="3571316" y="3950064"/>
              <a:ext cx="11721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Ubuntu Mono" panose="020B0509030602030204" pitchFamily="49" charset="0"/>
                </a:rPr>
                <a:t>File 110</a:t>
              </a:r>
            </a:p>
            <a:p>
              <a:pPr algn="r"/>
              <a:r>
                <a:rPr lang="en-US" sz="1400" dirty="0">
                  <a:latin typeface="Ubuntu Mono" panose="020B0509030602030204" pitchFamily="49" charset="0"/>
                </a:rPr>
                <a:t>“/home/</a:t>
              </a:r>
              <a:r>
                <a:rPr lang="en-US" sz="1400" dirty="0" err="1">
                  <a:latin typeface="Ubuntu Mono" panose="020B0509030602030204" pitchFamily="49" charset="0"/>
                </a:rPr>
                <a:t>smz</a:t>
              </a:r>
              <a:r>
                <a:rPr lang="en-US" sz="1400" dirty="0">
                  <a:latin typeface="Ubuntu Mono" panose="020B0509030602030204" pitchFamily="49" charset="0"/>
                </a:rPr>
                <a:t>”</a:t>
              </a:r>
            </a:p>
          </p:txBody>
        </p:sp>
      </p:grp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F75A4724-C67D-654B-BE5C-0B6A0089E9BC}"/>
              </a:ext>
            </a:extLst>
          </p:cNvPr>
          <p:cNvCxnSpPr>
            <a:cxnSpLocks/>
            <a:stCxn id="17" idx="3"/>
            <a:endCxn id="27" idx="1"/>
          </p:cNvCxnSpPr>
          <p:nvPr/>
        </p:nvCxnSpPr>
        <p:spPr>
          <a:xfrm flipH="1">
            <a:off x="3571315" y="3379483"/>
            <a:ext cx="1276197" cy="832191"/>
          </a:xfrm>
          <a:prstGeom prst="bentConnector5">
            <a:avLst>
              <a:gd name="adj1" fmla="val -17913"/>
              <a:gd name="adj2" fmla="val 55546"/>
              <a:gd name="adj3" fmla="val 117913"/>
            </a:avLst>
          </a:prstGeom>
          <a:ln w="158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4EA323ED-EADE-3040-BC5F-760AD7705A24}"/>
              </a:ext>
            </a:extLst>
          </p:cNvPr>
          <p:cNvCxnSpPr>
            <a:cxnSpLocks/>
            <a:stCxn id="25" idx="3"/>
            <a:endCxn id="43" idx="1"/>
          </p:cNvCxnSpPr>
          <p:nvPr/>
        </p:nvCxnSpPr>
        <p:spPr>
          <a:xfrm flipH="1">
            <a:off x="4927171" y="4713259"/>
            <a:ext cx="1188116" cy="934403"/>
          </a:xfrm>
          <a:prstGeom prst="bentConnector5">
            <a:avLst>
              <a:gd name="adj1" fmla="val -19241"/>
              <a:gd name="adj2" fmla="val 38472"/>
              <a:gd name="adj3" fmla="val 119241"/>
            </a:avLst>
          </a:prstGeom>
          <a:ln w="158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B864152-B31F-134B-A5C8-43F89CC2CB90}"/>
              </a:ext>
            </a:extLst>
          </p:cNvPr>
          <p:cNvGrpSpPr/>
          <p:nvPr/>
        </p:nvGrpSpPr>
        <p:grpSpPr>
          <a:xfrm>
            <a:off x="4927170" y="5165988"/>
            <a:ext cx="2160710" cy="1338773"/>
            <a:chOff x="4927170" y="5165988"/>
            <a:chExt cx="2160710" cy="133877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CD9733A-CE0E-A943-A36A-B1DD2E5731FE}"/>
                </a:ext>
              </a:extLst>
            </p:cNvPr>
            <p:cNvSpPr txBox="1"/>
            <p:nvPr/>
          </p:nvSpPr>
          <p:spPr>
            <a:xfrm>
              <a:off x="4927170" y="5278330"/>
              <a:ext cx="108234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Ubuntu Mono" panose="020B0509030602030204" pitchFamily="49" charset="0"/>
                </a:rPr>
                <a:t>File 158</a:t>
              </a:r>
            </a:p>
            <a:p>
              <a:pPr algn="r"/>
              <a:r>
                <a:rPr lang="en-US" sz="1400" dirty="0">
                  <a:latin typeface="Ubuntu Mono" panose="020B0509030602030204" pitchFamily="49" charset="0"/>
                </a:rPr>
                <a:t>“/home/</a:t>
              </a:r>
              <a:r>
                <a:rPr lang="en-US" sz="1400" dirty="0" err="1">
                  <a:latin typeface="Ubuntu Mono" panose="020B0509030602030204" pitchFamily="49" charset="0"/>
                </a:rPr>
                <a:t>smz</a:t>
              </a:r>
              <a:br>
                <a:rPr lang="en-US" sz="1400" dirty="0">
                  <a:latin typeface="Ubuntu Mono" panose="020B0509030602030204" pitchFamily="49" charset="0"/>
                </a:rPr>
              </a:br>
              <a:r>
                <a:rPr lang="en-US" sz="1400" dirty="0">
                  <a:latin typeface="Ubuntu Mono" panose="020B0509030602030204" pitchFamily="49" charset="0"/>
                </a:rPr>
                <a:t>/</a:t>
              </a:r>
              <a:r>
                <a:rPr lang="en-US" sz="1400" dirty="0" err="1">
                  <a:latin typeface="Ubuntu Mono" panose="020B0509030602030204" pitchFamily="49" charset="0"/>
                </a:rPr>
                <a:t>foo.txt</a:t>
              </a:r>
              <a:r>
                <a:rPr lang="en-US" sz="1400" dirty="0">
                  <a:latin typeface="Ubuntu Mono" panose="020B0509030602030204" pitchFamily="49" charset="0"/>
                </a:rPr>
                <a:t>”</a:t>
              </a:r>
            </a:p>
          </p:txBody>
        </p:sp>
        <p:pic>
          <p:nvPicPr>
            <p:cNvPr id="54" name="Graphic 53" descr="Paper">
              <a:extLst>
                <a:ext uri="{FF2B5EF4-FFF2-40B4-BE49-F238E27FC236}">
                  <a16:creationId xmlns:a16="http://schemas.microsoft.com/office/drawing/2014/main" id="{5BD1F715-2068-CD40-85D8-61B9C5AC4C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749107" y="5165988"/>
              <a:ext cx="1338773" cy="1338773"/>
            </a:xfrm>
            <a:prstGeom prst="rect">
              <a:avLst/>
            </a:prstGeom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55B13BF-8551-D64F-BB45-7B8D7D76F206}"/>
                </a:ext>
              </a:extLst>
            </p:cNvPr>
            <p:cNvSpPr txBox="1"/>
            <p:nvPr/>
          </p:nvSpPr>
          <p:spPr>
            <a:xfrm>
              <a:off x="6150231" y="5641548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Ubuntu Mono" panose="020B0509030602030204" pitchFamily="49" charset="0"/>
                </a:rPr>
                <a:t>Some</a:t>
              </a:r>
              <a:br>
                <a:rPr lang="en-US" sz="1400" dirty="0">
                  <a:latin typeface="Ubuntu Mono" panose="020B0509030602030204" pitchFamily="49" charset="0"/>
                </a:rPr>
              </a:br>
              <a:r>
                <a:rPr lang="en-US" sz="1400" dirty="0">
                  <a:latin typeface="Ubuntu Mono" panose="020B0509030602030204" pitchFamily="49" charset="0"/>
                </a:rPr>
                <a:t>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0475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2727"/>
            <a:ext cx="7886700" cy="986154"/>
          </a:xfrm>
        </p:spPr>
        <p:txBody>
          <a:bodyPr/>
          <a:lstStyle/>
          <a:p>
            <a:r>
              <a:rPr lang="en-US" dirty="0"/>
              <a:t>Linked-list Directory Layout: </a:t>
            </a:r>
            <a:br>
              <a:rPr lang="en-US" dirty="0"/>
            </a:br>
            <a:r>
              <a:rPr lang="en-US" dirty="0"/>
              <a:t>Early Implementations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CB338F18-04CE-4A40-A407-AAEB07AFF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4579437"/>
            <a:ext cx="7886700" cy="2065838"/>
          </a:xfrm>
        </p:spPr>
        <p:txBody>
          <a:bodyPr/>
          <a:lstStyle/>
          <a:p>
            <a:r>
              <a:rPr lang="en-US" sz="1800" dirty="0"/>
              <a:t>Store linear lists of file name, file number pairs in directory files</a:t>
            </a:r>
          </a:p>
          <a:p>
            <a:pPr lvl="1"/>
            <a:r>
              <a:rPr lang="en-US" sz="1600" dirty="0"/>
              <a:t>E.g., original version of Linux Ext2</a:t>
            </a:r>
          </a:p>
          <a:p>
            <a:r>
              <a:rPr lang="en-US" sz="1800" dirty="0">
                <a:solidFill>
                  <a:srgbClr val="00B050"/>
                </a:solidFill>
              </a:rPr>
              <a:t>+ Simple </a:t>
            </a:r>
          </a:p>
          <a:p>
            <a:pPr lvl="1"/>
            <a:r>
              <a:rPr lang="en-US" sz="1600" dirty="0"/>
              <a:t>Work fine when the number of directory entries is small</a:t>
            </a:r>
          </a:p>
          <a:p>
            <a:r>
              <a:rPr lang="en-US" sz="1800" dirty="0">
                <a:solidFill>
                  <a:srgbClr val="FF0000"/>
                </a:solidFill>
              </a:rPr>
              <a:t>– Could become sluggish when there are thousands of files in directories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AB4A44FE-369B-7B46-93ED-8F969451C1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1388525"/>
              </p:ext>
            </p:extLst>
          </p:nvPr>
        </p:nvGraphicFramePr>
        <p:xfrm>
          <a:off x="1567350" y="2349000"/>
          <a:ext cx="6948000" cy="108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8000">
                  <a:extLst>
                    <a:ext uri="{9D8B030D-6E8A-4147-A177-3AD203B41FA5}">
                      <a16:colId xmlns:a16="http://schemas.microsoft.com/office/drawing/2014/main" val="1622356268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2922329634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2416496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1307180093"/>
                    </a:ext>
                  </a:extLst>
                </a:gridCol>
                <a:gridCol w="1152000">
                  <a:extLst>
                    <a:ext uri="{9D8B030D-6E8A-4147-A177-3AD203B41FA5}">
                      <a16:colId xmlns:a16="http://schemas.microsoft.com/office/drawing/2014/main" val="1973603161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2337881348"/>
                    </a:ext>
                  </a:extLst>
                </a:gridCol>
                <a:gridCol w="1656000">
                  <a:extLst>
                    <a:ext uri="{9D8B030D-6E8A-4147-A177-3AD203B41FA5}">
                      <a16:colId xmlns:a16="http://schemas.microsoft.com/office/drawing/2014/main" val="2645416020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Ubuntu Mono" panose="020B0509030602030204" pitchFamily="49" charset="0"/>
                        </a:rPr>
                        <a:t>.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Ubuntu Mono" panose="020B0509030602030204" pitchFamily="49" charset="0"/>
                        </a:rPr>
                        <a:t>..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Ubuntu Mono" panose="020B0509030602030204" pitchFamily="49" charset="0"/>
                        </a:rPr>
                        <a:t>se350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Ubuntu Mono" panose="020B0509030602030204" pitchFamily="49" charset="0"/>
                        </a:rPr>
                        <a:t>ece350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Ubuntu Mono" panose="020B0509030602030204" pitchFamily="49" charset="0"/>
                        </a:rPr>
                        <a:t>Free Space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 err="1">
                          <a:solidFill>
                            <a:schemeClr val="tx1"/>
                          </a:solidFill>
                          <a:latin typeface="Ubuntu Mono" panose="020B0509030602030204" pitchFamily="49" charset="0"/>
                        </a:rPr>
                        <a:t>foo.txt</a:t>
                      </a:r>
                      <a:endParaRPr lang="en-US" sz="1400" b="0" i="0" dirty="0">
                        <a:solidFill>
                          <a:schemeClr val="tx1"/>
                        </a:solidFill>
                        <a:latin typeface="Ubuntu Mono" panose="020B0509030602030204" pitchFamily="49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Ubuntu Mono" panose="020B0509030602030204" pitchFamily="49" charset="0"/>
                        </a:rPr>
                        <a:t>Free Space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562179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Ubuntu Mono" panose="020B0509030602030204" pitchFamily="49" charset="0"/>
                        </a:rPr>
                        <a:t>110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Ubuntu Mono" panose="020B0509030602030204" pitchFamily="49" charset="0"/>
                        </a:rPr>
                        <a:t>119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Ubuntu Mono" panose="020B0509030602030204" pitchFamily="49" charset="0"/>
                        </a:rPr>
                        <a:t>739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Ubuntu Mono" panose="020B0509030602030204" pitchFamily="49" charset="0"/>
                        </a:rPr>
                        <a:t>924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sz="1400" b="0" i="0" dirty="0">
                        <a:solidFill>
                          <a:schemeClr val="tx1"/>
                        </a:solidFill>
                        <a:latin typeface="Ubuntu Mono" panose="020B0509030602030204" pitchFamily="49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Ubuntu Mono" panose="020B0509030602030204" pitchFamily="49" charset="0"/>
                        </a:rPr>
                        <a:t>158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sz="1400" b="0" i="0" dirty="0">
                        <a:solidFill>
                          <a:schemeClr val="tx1"/>
                        </a:solidFill>
                        <a:latin typeface="Ubuntu Mono" panose="020B0509030602030204" pitchFamily="49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048199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endParaRPr lang="en-US" sz="1400" b="0" i="0">
                        <a:solidFill>
                          <a:schemeClr val="tx1"/>
                        </a:solidFill>
                        <a:latin typeface="Ubuntu Mono" panose="020B0509030602030204" pitchFamily="49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i="0">
                        <a:solidFill>
                          <a:schemeClr val="tx1"/>
                        </a:solidFill>
                        <a:latin typeface="Ubuntu Mono" panose="020B0509030602030204" pitchFamily="49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i="0">
                        <a:solidFill>
                          <a:schemeClr val="tx1"/>
                        </a:solidFill>
                        <a:latin typeface="Ubuntu Mono" panose="020B0509030602030204" pitchFamily="49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i="0" dirty="0">
                        <a:solidFill>
                          <a:schemeClr val="tx1"/>
                        </a:solidFill>
                        <a:latin typeface="Ubuntu Mono" panose="020B0509030602030204" pitchFamily="49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sz="1400" b="0" i="0" dirty="0">
                        <a:solidFill>
                          <a:schemeClr val="tx1"/>
                        </a:solidFill>
                        <a:latin typeface="Ubuntu Mono" panose="020B0509030602030204" pitchFamily="49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i="0">
                        <a:solidFill>
                          <a:schemeClr val="tx1"/>
                        </a:solidFill>
                        <a:latin typeface="Ubuntu Mono" panose="020B0509030602030204" pitchFamily="49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sz="1400" b="0" i="0" dirty="0">
                        <a:solidFill>
                          <a:schemeClr val="tx1"/>
                        </a:solidFill>
                        <a:latin typeface="Ubuntu Mono" panose="020B0509030602030204" pitchFamily="49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911459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0557DA1-55F6-AA45-84A7-3F097E656787}"/>
              </a:ext>
            </a:extLst>
          </p:cNvPr>
          <p:cNvSpPr txBox="1"/>
          <p:nvPr/>
        </p:nvSpPr>
        <p:spPr>
          <a:xfrm>
            <a:off x="174208" y="2719723"/>
            <a:ext cx="13131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>
                <a:latin typeface="Ubuntu Mono" panose="020B0509030602030204" pitchFamily="49" charset="0"/>
              </a:rPr>
              <a:t>File Number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3CBB82-5043-3548-BA15-25D347F4ECD6}"/>
              </a:ext>
            </a:extLst>
          </p:cNvPr>
          <p:cNvSpPr txBox="1"/>
          <p:nvPr/>
        </p:nvSpPr>
        <p:spPr>
          <a:xfrm>
            <a:off x="892353" y="2338305"/>
            <a:ext cx="5950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>
                <a:latin typeface="Ubuntu Mono" panose="020B0509030602030204" pitchFamily="49" charset="0"/>
              </a:rPr>
              <a:t>Name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E82FC0-7EB8-6E45-9D68-0FB0E3E06ED0}"/>
              </a:ext>
            </a:extLst>
          </p:cNvPr>
          <p:cNvSpPr txBox="1"/>
          <p:nvPr/>
        </p:nvSpPr>
        <p:spPr>
          <a:xfrm>
            <a:off x="892353" y="3043989"/>
            <a:ext cx="5950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>
                <a:latin typeface="Ubuntu Mono" panose="020B0509030602030204" pitchFamily="49" charset="0"/>
              </a:rPr>
              <a:t>Next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F852C7-A579-1949-A1E5-7FE1AC9E9CFF}"/>
              </a:ext>
            </a:extLst>
          </p:cNvPr>
          <p:cNvSpPr txBox="1"/>
          <p:nvPr/>
        </p:nvSpPr>
        <p:spPr>
          <a:xfrm>
            <a:off x="4042803" y="1547665"/>
            <a:ext cx="13131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Ubuntu Mono" panose="020B0509030602030204" pitchFamily="49" charset="0"/>
              </a:rPr>
              <a:t>File 110</a:t>
            </a:r>
            <a:br>
              <a:rPr lang="en-US" sz="1600" dirty="0">
                <a:latin typeface="Ubuntu Mono" panose="020B0509030602030204" pitchFamily="49" charset="0"/>
              </a:rPr>
            </a:br>
            <a:r>
              <a:rPr lang="en-US" sz="1600" dirty="0">
                <a:latin typeface="Ubuntu Mono" panose="020B0509030602030204" pitchFamily="49" charset="0"/>
              </a:rPr>
              <a:t>“/home/</a:t>
            </a:r>
            <a:r>
              <a:rPr lang="en-US" sz="1600" dirty="0" err="1">
                <a:latin typeface="Ubuntu Mono" panose="020B0509030602030204" pitchFamily="49" charset="0"/>
              </a:rPr>
              <a:t>smz</a:t>
            </a:r>
            <a:r>
              <a:rPr lang="en-US" sz="1600" dirty="0">
                <a:latin typeface="Ubuntu Mono" panose="020B0509030602030204" pitchFamily="49" charset="0"/>
              </a:rPr>
              <a:t>”</a:t>
            </a:r>
          </a:p>
        </p:txBody>
      </p: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F33E544B-EB3F-3F43-B715-B5F0E5EDF786}"/>
              </a:ext>
            </a:extLst>
          </p:cNvPr>
          <p:cNvCxnSpPr>
            <a:cxnSpLocks/>
          </p:cNvCxnSpPr>
          <p:nvPr/>
        </p:nvCxnSpPr>
        <p:spPr>
          <a:xfrm rot="16200000" flipH="1">
            <a:off x="2103431" y="3132692"/>
            <a:ext cx="154989" cy="409050"/>
          </a:xfrm>
          <a:prstGeom prst="bentConnector3">
            <a:avLst>
              <a:gd name="adj1" fmla="val 275149"/>
            </a:avLst>
          </a:prstGeom>
          <a:ln w="19050">
            <a:solidFill>
              <a:schemeClr val="bg1">
                <a:lumMod val="50000"/>
              </a:schemeClr>
            </a:solidFill>
            <a:prstDash val="dash"/>
            <a:headEnd type="oval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12884C83-363C-A148-87F6-C90ED4A85F01}"/>
              </a:ext>
            </a:extLst>
          </p:cNvPr>
          <p:cNvCxnSpPr>
            <a:cxnSpLocks/>
          </p:cNvCxnSpPr>
          <p:nvPr/>
        </p:nvCxnSpPr>
        <p:spPr>
          <a:xfrm rot="16200000" flipH="1">
            <a:off x="2932107" y="3132693"/>
            <a:ext cx="154989" cy="409050"/>
          </a:xfrm>
          <a:prstGeom prst="bentConnector3">
            <a:avLst>
              <a:gd name="adj1" fmla="val 275149"/>
            </a:avLst>
          </a:prstGeom>
          <a:ln w="19050">
            <a:solidFill>
              <a:schemeClr val="bg1">
                <a:lumMod val="50000"/>
              </a:schemeClr>
            </a:solidFill>
            <a:prstDash val="dash"/>
            <a:headEnd type="oval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E96EB3DA-9F17-1742-8735-B2DB154BAC3D}"/>
              </a:ext>
            </a:extLst>
          </p:cNvPr>
          <p:cNvCxnSpPr>
            <a:cxnSpLocks/>
          </p:cNvCxnSpPr>
          <p:nvPr/>
        </p:nvCxnSpPr>
        <p:spPr>
          <a:xfrm rot="16200000" flipH="1">
            <a:off x="3760783" y="3132695"/>
            <a:ext cx="154989" cy="409050"/>
          </a:xfrm>
          <a:prstGeom prst="bentConnector3">
            <a:avLst>
              <a:gd name="adj1" fmla="val 275149"/>
            </a:avLst>
          </a:prstGeom>
          <a:ln w="19050">
            <a:solidFill>
              <a:schemeClr val="bg1">
                <a:lumMod val="50000"/>
              </a:schemeClr>
            </a:solidFill>
            <a:prstDash val="dash"/>
            <a:headEnd type="oval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DF2F94AA-85AA-4548-800A-F38018E59B94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78966" y="2560537"/>
            <a:ext cx="154989" cy="1553369"/>
          </a:xfrm>
          <a:prstGeom prst="bentConnector3">
            <a:avLst>
              <a:gd name="adj1" fmla="val 275149"/>
            </a:avLst>
          </a:prstGeom>
          <a:ln w="19050">
            <a:solidFill>
              <a:schemeClr val="bg1">
                <a:lumMod val="50000"/>
              </a:schemeClr>
            </a:solidFill>
            <a:prstDash val="dash"/>
            <a:headEnd type="oval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DAB085BB-52C7-7143-A515-0EED11D2BAD5}"/>
              </a:ext>
            </a:extLst>
          </p:cNvPr>
          <p:cNvCxnSpPr>
            <a:cxnSpLocks/>
          </p:cNvCxnSpPr>
          <p:nvPr/>
        </p:nvCxnSpPr>
        <p:spPr>
          <a:xfrm rot="16200000" flipH="1">
            <a:off x="7394340" y="2303454"/>
            <a:ext cx="154989" cy="2067535"/>
          </a:xfrm>
          <a:prstGeom prst="bentConnector3">
            <a:avLst>
              <a:gd name="adj1" fmla="val 275149"/>
            </a:avLst>
          </a:prstGeom>
          <a:ln w="19050">
            <a:solidFill>
              <a:schemeClr val="bg1">
                <a:lumMod val="50000"/>
              </a:schemeClr>
            </a:solidFill>
            <a:prstDash val="dash"/>
            <a:headEnd type="oval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6788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Lecture 11: File Systems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670F06-8457-6A4A-A75C-84938FC7DD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Prof. Seyed Majid Zahedi</a:t>
            </a:r>
          </a:p>
          <a:p>
            <a:r>
              <a:rPr lang="en-US" sz="1600" dirty="0">
                <a:latin typeface="Ubuntu Mono" panose="020B0509030602030204" pitchFamily="49" charset="0"/>
                <a:hlinkClick r:id="rId3"/>
              </a:rPr>
              <a:t>https://ece.uwaterloo.ca/~smzahedi</a:t>
            </a:r>
            <a:endParaRPr lang="en-US" sz="1600" dirty="0">
              <a:latin typeface="Ubuntu Mono" panose="020B0509030602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17020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2727"/>
            <a:ext cx="7886700" cy="986154"/>
          </a:xfrm>
        </p:spPr>
        <p:txBody>
          <a:bodyPr/>
          <a:lstStyle/>
          <a:p>
            <a:r>
              <a:rPr lang="en-US" dirty="0"/>
              <a:t>Tree-based Directory Layout:</a:t>
            </a:r>
            <a:br>
              <a:rPr lang="en-US" dirty="0"/>
            </a:br>
            <a:r>
              <a:rPr lang="en-US" dirty="0"/>
              <a:t>Modern File Systems (Logical View)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26B297-040B-1248-AB0F-AE380880E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76400"/>
            <a:ext cx="7886700" cy="4968875"/>
          </a:xfrm>
        </p:spPr>
        <p:txBody>
          <a:bodyPr/>
          <a:lstStyle/>
          <a:p>
            <a:pPr>
              <a:lnSpc>
                <a:spcPct val="77000"/>
              </a:lnSpc>
            </a:pPr>
            <a:r>
              <a:rPr lang="en-US" sz="1600" dirty="0"/>
              <a:t>Linux XFS, Microsoft NTFS, and Oracle ZFS organize directory’s contents as tree</a:t>
            </a:r>
          </a:p>
          <a:p>
            <a:pPr>
              <a:lnSpc>
                <a:spcPct val="77000"/>
              </a:lnSpc>
            </a:pPr>
            <a:r>
              <a:rPr lang="en-US" sz="1600" dirty="0"/>
              <a:t>Example: </a:t>
            </a:r>
            <a:r>
              <a:rPr lang="en-US" sz="1600" dirty="0" err="1"/>
              <a:t>B+tree</a:t>
            </a:r>
            <a:r>
              <a:rPr lang="en-US" sz="1600" dirty="0"/>
              <a:t> is indexed by hash of file’s name</a:t>
            </a:r>
          </a:p>
          <a:p>
            <a:pPr>
              <a:lnSpc>
                <a:spcPct val="77000"/>
              </a:lnSpc>
            </a:pPr>
            <a:endParaRPr lang="en-US" sz="1600" dirty="0"/>
          </a:p>
          <a:p>
            <a:pPr>
              <a:lnSpc>
                <a:spcPct val="77000"/>
              </a:lnSpc>
            </a:pPr>
            <a:endParaRPr lang="en-US" sz="1600" dirty="0"/>
          </a:p>
          <a:p>
            <a:pPr marL="0" indent="0">
              <a:lnSpc>
                <a:spcPct val="77000"/>
              </a:lnSpc>
              <a:buNone/>
            </a:pPr>
            <a:endParaRPr lang="en-US" sz="1600" dirty="0"/>
          </a:p>
          <a:p>
            <a:pPr>
              <a:lnSpc>
                <a:spcPct val="77000"/>
              </a:lnSpc>
            </a:pPr>
            <a:endParaRPr lang="en-US" sz="1600" dirty="0"/>
          </a:p>
          <a:p>
            <a:pPr>
              <a:lnSpc>
                <a:spcPct val="77000"/>
              </a:lnSpc>
            </a:pPr>
            <a:endParaRPr lang="en-US" sz="1600" dirty="0"/>
          </a:p>
          <a:p>
            <a:pPr lvl="1">
              <a:lnSpc>
                <a:spcPct val="77000"/>
              </a:lnSpc>
            </a:pPr>
            <a:endParaRPr lang="en-US" sz="1050" dirty="0"/>
          </a:p>
          <a:p>
            <a:pPr lvl="1">
              <a:lnSpc>
                <a:spcPct val="77000"/>
              </a:lnSpc>
            </a:pPr>
            <a:endParaRPr lang="en-US" sz="1050" dirty="0"/>
          </a:p>
          <a:p>
            <a:pPr>
              <a:lnSpc>
                <a:spcPct val="77000"/>
              </a:lnSpc>
            </a:pPr>
            <a:endParaRPr lang="en-US" sz="1600" dirty="0"/>
          </a:p>
          <a:p>
            <a:pPr>
              <a:lnSpc>
                <a:spcPct val="77000"/>
              </a:lnSpc>
            </a:pPr>
            <a:endParaRPr lang="en-US" sz="1600" dirty="0"/>
          </a:p>
          <a:p>
            <a:pPr>
              <a:lnSpc>
                <a:spcPct val="77000"/>
              </a:lnSpc>
            </a:pPr>
            <a:endParaRPr lang="en-US" sz="1600" dirty="0"/>
          </a:p>
          <a:p>
            <a:pPr lvl="1">
              <a:lnSpc>
                <a:spcPct val="77000"/>
              </a:lnSpc>
            </a:pPr>
            <a:endParaRPr lang="en-US" sz="1050" dirty="0"/>
          </a:p>
          <a:p>
            <a:pPr>
              <a:lnSpc>
                <a:spcPct val="77000"/>
              </a:lnSpc>
            </a:pPr>
            <a:r>
              <a:rPr lang="en-US" sz="1600" dirty="0"/>
              <a:t>Internal nodes contain array of sorted hash keys, each pointing to child node</a:t>
            </a:r>
          </a:p>
          <a:p>
            <a:pPr>
              <a:lnSpc>
                <a:spcPct val="77000"/>
              </a:lnSpc>
            </a:pPr>
            <a:r>
              <a:rPr lang="en-US" sz="1600" dirty="0"/>
              <a:t>Child node’s keys are smaller than parent’s key entry but larger than parent’s previous keys</a:t>
            </a:r>
          </a:p>
          <a:p>
            <a:pPr>
              <a:lnSpc>
                <a:spcPct val="77000"/>
              </a:lnSpc>
            </a:pPr>
            <a:r>
              <a:rPr lang="en-US" sz="1600" dirty="0"/>
              <a:t>File system searches node for first entry with key larger than target </a:t>
            </a:r>
          </a:p>
          <a:p>
            <a:pPr>
              <a:lnSpc>
                <a:spcPct val="77000"/>
              </a:lnSpc>
            </a:pPr>
            <a:r>
              <a:rPr lang="en-US" sz="1600" dirty="0"/>
              <a:t>File number at leaf nodes points to target directory entry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2BDCA892-2FC9-844C-AFE9-F47D80CA07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25884" y="2322057"/>
            <a:ext cx="4492232" cy="3022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21474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Tree-based Directory Layout:</a:t>
            </a:r>
            <a:br>
              <a:rPr lang="en-US" dirty="0"/>
            </a:br>
            <a:r>
              <a:rPr lang="en-US" dirty="0"/>
              <a:t>Modern File Systems (Physical Storage)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92CEB5-6C4F-7C42-A611-BE7FE97CB2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845858"/>
            <a:ext cx="7886700" cy="2799417"/>
          </a:xfrm>
        </p:spPr>
        <p:txBody>
          <a:bodyPr/>
          <a:lstStyle/>
          <a:p>
            <a:r>
              <a:rPr lang="en-US" sz="2000" dirty="0"/>
              <a:t>Directory entries are usually stored in first part of directory file</a:t>
            </a:r>
          </a:p>
          <a:p>
            <a:r>
              <a:rPr lang="en-US" sz="2000" dirty="0"/>
              <a:t>Tree’s root is at well-known offset within file</a:t>
            </a:r>
          </a:p>
          <a:p>
            <a:r>
              <a:rPr lang="en-US" sz="2000" dirty="0"/>
              <a:t>Fixed-size internal and leaf nodes are stored after root node</a:t>
            </a:r>
          </a:p>
          <a:p>
            <a:r>
              <a:rPr lang="en-US" sz="2000" dirty="0"/>
              <a:t>Variable-size directory entries are stored at start of directory file</a:t>
            </a:r>
          </a:p>
          <a:p>
            <a:r>
              <a:rPr lang="en-US" sz="2000" dirty="0"/>
              <a:t>Each tree node includes pointers to where in the file its children are stored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1F6D3B02-E90E-0545-BEFA-19F53E50941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14" t="5531" r="6362" b="7309"/>
          <a:stretch/>
        </p:blipFill>
        <p:spPr bwMode="auto">
          <a:xfrm>
            <a:off x="484357" y="1763966"/>
            <a:ext cx="8175287" cy="16964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271680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Road </a:t>
            </a:r>
            <a:r>
              <a:rPr lang="en-US" dirty="0"/>
              <a:t>Map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8D64780-4196-6F49-8EAF-F2314C2DFAF1}"/>
              </a:ext>
            </a:extLst>
          </p:cNvPr>
          <p:cNvGrpSpPr/>
          <p:nvPr/>
        </p:nvGrpSpPr>
        <p:grpSpPr>
          <a:xfrm>
            <a:off x="835887" y="3075057"/>
            <a:ext cx="7472227" cy="707886"/>
            <a:chOff x="1043123" y="3263672"/>
            <a:chExt cx="7472227" cy="70788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996415A-2BE2-E342-9C13-7ACCEA09F040}"/>
                </a:ext>
              </a:extLst>
            </p:cNvPr>
            <p:cNvSpPr txBox="1"/>
            <p:nvPr/>
          </p:nvSpPr>
          <p:spPr>
            <a:xfrm>
              <a:off x="1043123" y="3429000"/>
              <a:ext cx="114165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Gill Sans Light" panose="020B0302020104020203" pitchFamily="34" charset="-79"/>
                  <a:cs typeface="Gill Sans Light" panose="020B0302020104020203" pitchFamily="34" charset="-79"/>
                </a:rPr>
                <a:t>File name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C710648-6464-4041-8843-6A8D0F0853C8}"/>
                </a:ext>
              </a:extLst>
            </p:cNvPr>
            <p:cNvSpPr txBox="1"/>
            <p:nvPr/>
          </p:nvSpPr>
          <p:spPr>
            <a:xfrm>
              <a:off x="3886203" y="3429000"/>
              <a:ext cx="137159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Gill Sans Light" panose="020B0302020104020203" pitchFamily="34" charset="-79"/>
                  <a:cs typeface="Gill Sans Light" panose="020B0302020104020203" pitchFamily="34" charset="-79"/>
                </a:rPr>
                <a:t>File number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232B7FF-D6AA-7E43-A687-75873554FC0B}"/>
                </a:ext>
              </a:extLst>
            </p:cNvPr>
            <p:cNvSpPr txBox="1"/>
            <p:nvPr/>
          </p:nvSpPr>
          <p:spPr>
            <a:xfrm>
              <a:off x="6959218" y="3429000"/>
              <a:ext cx="155613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Gill Sans Light" panose="020B0302020104020203" pitchFamily="34" charset="-79"/>
                  <a:cs typeface="Gill Sans Light" panose="020B0302020104020203" pitchFamily="34" charset="-79"/>
                </a:rPr>
                <a:t>Storage block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A441E3F4-BED6-964F-8452-A401AA340DB5}"/>
                </a:ext>
              </a:extLst>
            </p:cNvPr>
            <p:cNvCxnSpPr>
              <a:stCxn id="3" idx="3"/>
              <a:endCxn id="5" idx="1"/>
            </p:cNvCxnSpPr>
            <p:nvPr/>
          </p:nvCxnSpPr>
          <p:spPr>
            <a:xfrm>
              <a:off x="2184782" y="3629055"/>
              <a:ext cx="1701421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BE5CD372-A6BC-5046-889C-4F3A6E2EF42D}"/>
                </a:ext>
              </a:extLst>
            </p:cNvPr>
            <p:cNvCxnSpPr>
              <a:cxnSpLocks/>
              <a:stCxn id="5" idx="3"/>
              <a:endCxn id="6" idx="1"/>
            </p:cNvCxnSpPr>
            <p:nvPr/>
          </p:nvCxnSpPr>
          <p:spPr>
            <a:xfrm>
              <a:off x="5257797" y="3629055"/>
              <a:ext cx="1701421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47D9D57-0CD2-A84C-9929-2B5DAA3A94B4}"/>
                </a:ext>
              </a:extLst>
            </p:cNvPr>
            <p:cNvSpPr txBox="1"/>
            <p:nvPr/>
          </p:nvSpPr>
          <p:spPr>
            <a:xfrm>
              <a:off x="2482167" y="3263672"/>
              <a:ext cx="110665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Gill Sans Light" panose="020B0302020104020203" pitchFamily="34" charset="-79"/>
                  <a:cs typeface="Gill Sans Light" panose="020B0302020104020203" pitchFamily="34" charset="-79"/>
                </a:rPr>
                <a:t>directory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C49FB43-5CA5-0747-89CA-D472E5D3BF26}"/>
                </a:ext>
              </a:extLst>
            </p:cNvPr>
            <p:cNvSpPr txBox="1"/>
            <p:nvPr/>
          </p:nvSpPr>
          <p:spPr>
            <a:xfrm>
              <a:off x="5563005" y="3263672"/>
              <a:ext cx="109100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Gill Sans Light" panose="020B0302020104020203" pitchFamily="34" charset="-79"/>
                  <a:cs typeface="Gill Sans Light" panose="020B0302020104020203" pitchFamily="34" charset="-79"/>
                </a:rPr>
                <a:t>index </a:t>
              </a:r>
              <a:br>
                <a:rPr lang="en-US" sz="2000" dirty="0">
                  <a:latin typeface="Gill Sans Light" panose="020B0302020104020203" pitchFamily="34" charset="-79"/>
                  <a:cs typeface="Gill Sans Light" panose="020B0302020104020203" pitchFamily="34" charset="-79"/>
                </a:rPr>
              </a:br>
              <a:r>
                <a:rPr lang="en-US" sz="2000" dirty="0">
                  <a:latin typeface="Gill Sans Light" panose="020B0302020104020203" pitchFamily="34" charset="-79"/>
                  <a:cs typeface="Gill Sans Light" panose="020B0302020104020203" pitchFamily="34" charset="-79"/>
                </a:rPr>
                <a:t>structure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30511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2727"/>
            <a:ext cx="7886700" cy="986154"/>
          </a:xfrm>
        </p:spPr>
        <p:txBody>
          <a:bodyPr/>
          <a:lstStyle/>
          <a:p>
            <a:r>
              <a:rPr lang="en-US" dirty="0"/>
              <a:t>File Systems: Finding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76400"/>
            <a:ext cx="7886700" cy="4968875"/>
          </a:xfrm>
        </p:spPr>
        <p:txBody>
          <a:bodyPr>
            <a:normAutofit/>
          </a:bodyPr>
          <a:lstStyle/>
          <a:p>
            <a:r>
              <a:rPr lang="en-US" sz="2400" dirty="0"/>
              <a:t>Index structure</a:t>
            </a:r>
          </a:p>
          <a:p>
            <a:pPr lvl="1"/>
            <a:r>
              <a:rPr lang="en-US" sz="2000" dirty="0"/>
              <a:t>How do we locate blocks of a file?</a:t>
            </a:r>
          </a:p>
          <a:p>
            <a:r>
              <a:rPr lang="en-US" sz="2400" dirty="0"/>
              <a:t>Index granularity</a:t>
            </a:r>
          </a:p>
          <a:p>
            <a:pPr lvl="1"/>
            <a:r>
              <a:rPr lang="en-US" sz="2000" dirty="0"/>
              <a:t>What block size do we use?</a:t>
            </a:r>
          </a:p>
          <a:p>
            <a:r>
              <a:rPr lang="en-US" sz="2400" dirty="0"/>
              <a:t>Free space</a:t>
            </a:r>
          </a:p>
          <a:p>
            <a:pPr lvl="1"/>
            <a:r>
              <a:rPr lang="en-US" sz="2000" dirty="0"/>
              <a:t>How do we find unused blocks on storage device?</a:t>
            </a:r>
          </a:p>
          <a:p>
            <a:r>
              <a:rPr lang="en-US" sz="2400" dirty="0"/>
              <a:t>Locality</a:t>
            </a:r>
          </a:p>
          <a:p>
            <a:pPr lvl="1"/>
            <a:r>
              <a:rPr lang="en-US" sz="2000" dirty="0"/>
              <a:t>How do we preserve spatial locality?</a:t>
            </a:r>
          </a:p>
          <a:p>
            <a:r>
              <a:rPr lang="en-US" sz="2400" dirty="0"/>
              <a:t>Reliability</a:t>
            </a:r>
          </a:p>
          <a:p>
            <a:pPr lvl="1"/>
            <a:r>
              <a:rPr lang="en-US" sz="2000" dirty="0"/>
              <a:t>What if machine crashes in middle of file system operation?</a:t>
            </a:r>
          </a:p>
          <a:p>
            <a:pPr lvl="1"/>
            <a:endParaRPr lang="en-US" sz="2000" dirty="0"/>
          </a:p>
        </p:txBody>
      </p:sp>
      <p:pic>
        <p:nvPicPr>
          <p:cNvPr id="7" name="Graphic 6" descr="Search Inventory">
            <a:extLst>
              <a:ext uri="{FF2B5EF4-FFF2-40B4-BE49-F238E27FC236}">
                <a16:creationId xmlns:a16="http://schemas.microsoft.com/office/drawing/2014/main" id="{3C485F18-D8ED-3444-B2B6-1CEDF2E466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72311" y="1405011"/>
            <a:ext cx="1960098" cy="196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1425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/>
          <p:cNvSpPr/>
          <p:nvPr/>
        </p:nvSpPr>
        <p:spPr>
          <a:xfrm>
            <a:off x="3661547" y="5329238"/>
            <a:ext cx="1823874" cy="116066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540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memory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FAT (File Allocation Table)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38767" y="2287488"/>
            <a:ext cx="432000" cy="321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146673" y="2287488"/>
            <a:ext cx="1656000" cy="3211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File 31, Block 0</a:t>
            </a:r>
          </a:p>
        </p:txBody>
      </p:sp>
      <p:sp>
        <p:nvSpPr>
          <p:cNvPr id="17" name="Rectangle 16"/>
          <p:cNvSpPr/>
          <p:nvPr/>
        </p:nvSpPr>
        <p:spPr>
          <a:xfrm>
            <a:off x="7146673" y="2608861"/>
            <a:ext cx="1656000" cy="3211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File 31, Block 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7146673" y="2923094"/>
            <a:ext cx="1656000" cy="321145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7146673" y="3244239"/>
            <a:ext cx="1656000" cy="32114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7146673" y="3565384"/>
            <a:ext cx="1656000" cy="32114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7146673" y="4207674"/>
            <a:ext cx="1656000" cy="32114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7146673" y="4528819"/>
            <a:ext cx="1656000" cy="32114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7146673" y="5163829"/>
            <a:ext cx="1656000" cy="32114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7167602" y="1314403"/>
            <a:ext cx="15634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Storage Blocks</a:t>
            </a:r>
          </a:p>
        </p:txBody>
      </p:sp>
      <p:sp>
        <p:nvSpPr>
          <p:cNvPr id="58" name="Rectangle 57"/>
          <p:cNvSpPr/>
          <p:nvPr/>
        </p:nvSpPr>
        <p:spPr>
          <a:xfrm>
            <a:off x="7146673" y="1612675"/>
            <a:ext cx="1656000" cy="425424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6038767" y="1612676"/>
            <a:ext cx="432000" cy="425424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029088" y="1329255"/>
            <a:ext cx="4608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FAT</a:t>
            </a:r>
          </a:p>
        </p:txBody>
      </p:sp>
      <p:sp>
        <p:nvSpPr>
          <p:cNvPr id="61" name="Rectangle 60"/>
          <p:cNvSpPr/>
          <p:nvPr/>
        </p:nvSpPr>
        <p:spPr>
          <a:xfrm>
            <a:off x="6571334" y="5574268"/>
            <a:ext cx="6855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N-1:</a:t>
            </a:r>
          </a:p>
        </p:txBody>
      </p:sp>
      <p:sp>
        <p:nvSpPr>
          <p:cNvPr id="62" name="Rectangle 61"/>
          <p:cNvSpPr/>
          <p:nvPr/>
        </p:nvSpPr>
        <p:spPr>
          <a:xfrm>
            <a:off x="6829592" y="1568943"/>
            <a:ext cx="42726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0:</a:t>
            </a:r>
          </a:p>
        </p:txBody>
      </p:sp>
      <p:sp>
        <p:nvSpPr>
          <p:cNvPr id="64" name="Rectangle 63"/>
          <p:cNvSpPr/>
          <p:nvPr/>
        </p:nvSpPr>
        <p:spPr>
          <a:xfrm>
            <a:off x="5763375" y="1568943"/>
            <a:ext cx="3241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0:</a:t>
            </a:r>
          </a:p>
        </p:txBody>
      </p:sp>
      <p:sp>
        <p:nvSpPr>
          <p:cNvPr id="65" name="Rectangle 64"/>
          <p:cNvSpPr/>
          <p:nvPr/>
        </p:nvSpPr>
        <p:spPr>
          <a:xfrm>
            <a:off x="5540558" y="5574268"/>
            <a:ext cx="54694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N-1:</a:t>
            </a:r>
          </a:p>
        </p:txBody>
      </p:sp>
      <p:sp>
        <p:nvSpPr>
          <p:cNvPr id="74" name="Rectangle 73"/>
          <p:cNvSpPr/>
          <p:nvPr/>
        </p:nvSpPr>
        <p:spPr>
          <a:xfrm>
            <a:off x="6038767" y="2608861"/>
            <a:ext cx="432000" cy="321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76" name="Freeform 75"/>
          <p:cNvSpPr/>
          <p:nvPr/>
        </p:nvSpPr>
        <p:spPr>
          <a:xfrm>
            <a:off x="6342260" y="2360866"/>
            <a:ext cx="307474" cy="347579"/>
          </a:xfrm>
          <a:custGeom>
            <a:avLst/>
            <a:gdLst>
              <a:gd name="connsiteX0" fmla="*/ 0 w 307474"/>
              <a:gd name="connsiteY0" fmla="*/ 0 h 347579"/>
              <a:gd name="connsiteX1" fmla="*/ 307474 w 307474"/>
              <a:gd name="connsiteY1" fmla="*/ 0 h 347579"/>
              <a:gd name="connsiteX2" fmla="*/ 307474 w 307474"/>
              <a:gd name="connsiteY2" fmla="*/ 347579 h 347579"/>
              <a:gd name="connsiteX3" fmla="*/ 173790 w 307474"/>
              <a:gd name="connsiteY3" fmla="*/ 334210 h 347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7474" h="347579">
                <a:moveTo>
                  <a:pt x="0" y="0"/>
                </a:moveTo>
                <a:lnTo>
                  <a:pt x="307474" y="0"/>
                </a:lnTo>
                <a:lnTo>
                  <a:pt x="307474" y="347579"/>
                </a:lnTo>
                <a:lnTo>
                  <a:pt x="173790" y="334210"/>
                </a:lnTo>
              </a:path>
            </a:pathLst>
          </a:custGeom>
          <a:ln w="25400">
            <a:solidFill>
              <a:schemeClr val="tx1"/>
            </a:solidFill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457200" rtl="1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84" name="Can 83"/>
          <p:cNvSpPr/>
          <p:nvPr/>
        </p:nvSpPr>
        <p:spPr>
          <a:xfrm>
            <a:off x="7928570" y="5452283"/>
            <a:ext cx="1126959" cy="1048492"/>
          </a:xfrm>
          <a:prstGeom prst="can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Storage</a:t>
            </a:r>
          </a:p>
        </p:txBody>
      </p:sp>
      <p:sp>
        <p:nvSpPr>
          <p:cNvPr id="42" name="Rectangle 41"/>
          <p:cNvSpPr/>
          <p:nvPr/>
        </p:nvSpPr>
        <p:spPr>
          <a:xfrm>
            <a:off x="6038767" y="4842794"/>
            <a:ext cx="432000" cy="321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43" name="Freeform 42"/>
          <p:cNvSpPr/>
          <p:nvPr/>
        </p:nvSpPr>
        <p:spPr>
          <a:xfrm>
            <a:off x="6342260" y="2776711"/>
            <a:ext cx="320842" cy="2179053"/>
          </a:xfrm>
          <a:custGeom>
            <a:avLst/>
            <a:gdLst>
              <a:gd name="connsiteX0" fmla="*/ 0 w 320842"/>
              <a:gd name="connsiteY0" fmla="*/ 0 h 2179053"/>
              <a:gd name="connsiteX1" fmla="*/ 320842 w 320842"/>
              <a:gd name="connsiteY1" fmla="*/ 0 h 2179053"/>
              <a:gd name="connsiteX2" fmla="*/ 307474 w 320842"/>
              <a:gd name="connsiteY2" fmla="*/ 2179053 h 2179053"/>
              <a:gd name="connsiteX3" fmla="*/ 133685 w 320842"/>
              <a:gd name="connsiteY3" fmla="*/ 2179053 h 2179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842" h="2179053">
                <a:moveTo>
                  <a:pt x="0" y="0"/>
                </a:moveTo>
                <a:lnTo>
                  <a:pt x="320842" y="0"/>
                </a:lnTo>
                <a:lnTo>
                  <a:pt x="307474" y="2179053"/>
                </a:lnTo>
                <a:lnTo>
                  <a:pt x="133685" y="2179053"/>
                </a:lnTo>
              </a:path>
            </a:pathLst>
          </a:custGeom>
          <a:ln w="25400">
            <a:solidFill>
              <a:schemeClr val="tx1"/>
            </a:solidFill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F6C21BD3-6E1C-4A49-A961-E5150C550B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800" dirty="0"/>
              <a:t>Introduced in</a:t>
            </a:r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800" dirty="0"/>
              <a:t>1977 to be used on floppy disks</a:t>
            </a:r>
          </a:p>
          <a:p>
            <a:pPr lvl="1">
              <a:lnSpc>
                <a:spcPct val="140000"/>
              </a:lnSpc>
            </a:pPr>
            <a:r>
              <a:rPr lang="en-US" sz="1600" dirty="0"/>
              <a:t>It is still a widely-used file system </a:t>
            </a:r>
            <a:endParaRPr lang="en-US" sz="1800" dirty="0"/>
          </a:p>
          <a:p>
            <a:pPr>
              <a:lnSpc>
                <a:spcPct val="140000"/>
              </a:lnSpc>
            </a:pPr>
            <a:r>
              <a:rPr lang="en-US" sz="1800" dirty="0"/>
              <a:t>File number is used to </a:t>
            </a:r>
            <a:r>
              <a:rPr lang="en-US" sz="1800" dirty="0">
                <a:solidFill>
                  <a:srgbClr val="FF0000"/>
                </a:solidFill>
              </a:rPr>
              <a:t>index into FAT</a:t>
            </a:r>
          </a:p>
          <a:p>
            <a:pPr lvl="1">
              <a:lnSpc>
                <a:spcPct val="140000"/>
              </a:lnSpc>
            </a:pPr>
            <a:r>
              <a:rPr lang="en-US" sz="1600" dirty="0"/>
              <a:t>There is one FAT entry per storage block</a:t>
            </a:r>
          </a:p>
          <a:p>
            <a:pPr lvl="1">
              <a:lnSpc>
                <a:spcPct val="140000"/>
              </a:lnSpc>
            </a:pPr>
            <a:r>
              <a:rPr lang="en-US" sz="1600" dirty="0"/>
              <a:t>Each entry is 32 bit (4 bits are reserved)</a:t>
            </a:r>
          </a:p>
          <a:p>
            <a:pPr lvl="1">
              <a:lnSpc>
                <a:spcPct val="140000"/>
              </a:lnSpc>
            </a:pPr>
            <a:r>
              <a:rPr lang="en-US" sz="1600" dirty="0"/>
              <a:t>File’s number is index of file’s first entry</a:t>
            </a:r>
          </a:p>
          <a:p>
            <a:pPr>
              <a:lnSpc>
                <a:spcPct val="140000"/>
              </a:lnSpc>
            </a:pPr>
            <a:r>
              <a:rPr lang="en-US" sz="1800" dirty="0"/>
              <a:t>Each file is represented by </a:t>
            </a:r>
            <a:r>
              <a:rPr lang="en-US" sz="1800" dirty="0">
                <a:solidFill>
                  <a:srgbClr val="FF0000"/>
                </a:solidFill>
              </a:rPr>
              <a:t>linked list of FAT entries</a:t>
            </a:r>
          </a:p>
          <a:p>
            <a:pPr lvl="1">
              <a:lnSpc>
                <a:spcPct val="140000"/>
              </a:lnSpc>
            </a:pPr>
            <a:r>
              <a:rPr lang="en-US" sz="1600" dirty="0"/>
              <a:t>Each FAT entry contains pointer to next FAT entry</a:t>
            </a:r>
          </a:p>
          <a:p>
            <a:pPr lvl="1">
              <a:lnSpc>
                <a:spcPct val="140000"/>
              </a:lnSpc>
            </a:pPr>
            <a:endParaRPr lang="en-US" sz="16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89DDD05-52CC-B04C-82FA-0199C0A49A92}"/>
              </a:ext>
            </a:extLst>
          </p:cNvPr>
          <p:cNvSpPr txBox="1"/>
          <p:nvPr/>
        </p:nvSpPr>
        <p:spPr>
          <a:xfrm>
            <a:off x="4692775" y="2842241"/>
            <a:ext cx="12457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File number 31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FA72762-5B2F-2F43-B700-2191D5409E68}"/>
              </a:ext>
            </a:extLst>
          </p:cNvPr>
          <p:cNvCxnSpPr>
            <a:cxnSpLocks/>
            <a:stCxn id="48" idx="0"/>
            <a:endCxn id="11" idx="1"/>
          </p:cNvCxnSpPr>
          <p:nvPr/>
        </p:nvCxnSpPr>
        <p:spPr>
          <a:xfrm flipV="1">
            <a:off x="5315638" y="2448061"/>
            <a:ext cx="723129" cy="39418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AC1900B5-53AF-DB4E-9896-03BABBC53050}"/>
              </a:ext>
            </a:extLst>
          </p:cNvPr>
          <p:cNvSpPr/>
          <p:nvPr/>
        </p:nvSpPr>
        <p:spPr>
          <a:xfrm>
            <a:off x="7146673" y="4842684"/>
            <a:ext cx="1656000" cy="3211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File 31, Block 2</a:t>
            </a:r>
          </a:p>
        </p:txBody>
      </p:sp>
      <p:sp>
        <p:nvSpPr>
          <p:cNvPr id="50" name="Rectangle 49"/>
          <p:cNvSpPr/>
          <p:nvPr/>
        </p:nvSpPr>
        <p:spPr>
          <a:xfrm>
            <a:off x="7146673" y="4842684"/>
            <a:ext cx="1656000" cy="3211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File 31, Block 2</a:t>
            </a:r>
          </a:p>
        </p:txBody>
      </p:sp>
    </p:spTree>
    <p:extLst>
      <p:ext uri="{BB962C8B-B14F-4D97-AF65-F5344CB8AC3E}">
        <p14:creationId xmlns:p14="http://schemas.microsoft.com/office/powerpoint/2010/main" val="3552189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3.7037E-7 L -0.37205 0.12893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611" y="6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uiExpand="1" build="p"/>
      <p:bldP spid="48" grpId="0"/>
      <p:bldP spid="50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5EA02852-AB57-284F-9905-1C76C5A47505}"/>
              </a:ext>
            </a:extLst>
          </p:cNvPr>
          <p:cNvSpPr/>
          <p:nvPr/>
        </p:nvSpPr>
        <p:spPr>
          <a:xfrm>
            <a:off x="6043535" y="3892288"/>
            <a:ext cx="432000" cy="321145"/>
          </a:xfrm>
          <a:prstGeom prst="rect">
            <a:avLst/>
          </a:prstGeom>
          <a:pattFill prst="pct10">
            <a:fgClr>
              <a:schemeClr val="tx1"/>
            </a:fgClr>
            <a:bgClr>
              <a:prstClr val="white"/>
            </a:bgClr>
          </a:patt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3DC19B3-8E05-D140-9741-25EA5E54CD9A}"/>
              </a:ext>
            </a:extLst>
          </p:cNvPr>
          <p:cNvSpPr/>
          <p:nvPr/>
        </p:nvSpPr>
        <p:spPr>
          <a:xfrm>
            <a:off x="6043535" y="4212818"/>
            <a:ext cx="432000" cy="321145"/>
          </a:xfrm>
          <a:prstGeom prst="rect">
            <a:avLst/>
          </a:prstGeom>
          <a:pattFill prst="pct10">
            <a:fgClr>
              <a:schemeClr val="tx1"/>
            </a:fgClr>
            <a:bgClr>
              <a:prstClr val="white"/>
            </a:bgClr>
          </a:patt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54D8066-0201-6847-9A2A-52D13836E540}"/>
              </a:ext>
            </a:extLst>
          </p:cNvPr>
          <p:cNvSpPr/>
          <p:nvPr/>
        </p:nvSpPr>
        <p:spPr>
          <a:xfrm>
            <a:off x="6043535" y="2914423"/>
            <a:ext cx="432000" cy="321145"/>
          </a:xfrm>
          <a:prstGeom prst="rect">
            <a:avLst/>
          </a:prstGeom>
          <a:pattFill prst="pct10">
            <a:fgClr>
              <a:schemeClr val="tx1"/>
            </a:fgClr>
            <a:bgClr>
              <a:prstClr val="white"/>
            </a:bgClr>
          </a:patt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226B3961-9C5F-744C-87AF-8E8F29BA8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2000" dirty="0"/>
              <a:t>File number is index of root </a:t>
            </a:r>
            <a:br>
              <a:rPr lang="en-US" sz="2000" dirty="0"/>
            </a:br>
            <a:r>
              <a:rPr lang="en-US" sz="2000" dirty="0"/>
              <a:t>of block list for each file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Unused blocks</a:t>
            </a:r>
            <a:r>
              <a:rPr lang="en-US" sz="2000" dirty="0">
                <a:sym typeface="Wingdings"/>
              </a:rPr>
              <a:t> are marked free </a:t>
            </a:r>
            <a:br>
              <a:rPr lang="en-US" sz="2000" dirty="0">
                <a:sym typeface="Wingdings"/>
              </a:rPr>
            </a:br>
            <a:r>
              <a:rPr lang="en-US" sz="2000" dirty="0">
                <a:sym typeface="Wingdings"/>
              </a:rPr>
              <a:t>(no ordering, must scan to find)</a:t>
            </a:r>
            <a:endParaRPr lang="en-US" sz="2000" dirty="0"/>
          </a:p>
          <a:p>
            <a:pPr marL="0" indent="0">
              <a:lnSpc>
                <a:spcPct val="150000"/>
              </a:lnSpc>
              <a:buNone/>
            </a:pPr>
            <a:endParaRPr lang="en-US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FAT Properties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43535" y="2287488"/>
            <a:ext cx="432000" cy="321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7167602" y="1314403"/>
            <a:ext cx="15634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Storage Blocks</a:t>
            </a:r>
          </a:p>
        </p:txBody>
      </p:sp>
      <p:sp>
        <p:nvSpPr>
          <p:cNvPr id="59" name="Rectangle 58"/>
          <p:cNvSpPr/>
          <p:nvPr/>
        </p:nvSpPr>
        <p:spPr>
          <a:xfrm>
            <a:off x="6043535" y="1612676"/>
            <a:ext cx="432000" cy="425424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029088" y="1329255"/>
            <a:ext cx="4608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FAT</a:t>
            </a:r>
          </a:p>
        </p:txBody>
      </p:sp>
      <p:sp>
        <p:nvSpPr>
          <p:cNvPr id="74" name="Rectangle 73"/>
          <p:cNvSpPr/>
          <p:nvPr/>
        </p:nvSpPr>
        <p:spPr>
          <a:xfrm>
            <a:off x="6043535" y="2608861"/>
            <a:ext cx="432000" cy="321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76" name="Freeform 75"/>
          <p:cNvSpPr/>
          <p:nvPr/>
        </p:nvSpPr>
        <p:spPr>
          <a:xfrm>
            <a:off x="6342260" y="2360866"/>
            <a:ext cx="307474" cy="347579"/>
          </a:xfrm>
          <a:custGeom>
            <a:avLst/>
            <a:gdLst>
              <a:gd name="connsiteX0" fmla="*/ 0 w 307474"/>
              <a:gd name="connsiteY0" fmla="*/ 0 h 347579"/>
              <a:gd name="connsiteX1" fmla="*/ 307474 w 307474"/>
              <a:gd name="connsiteY1" fmla="*/ 0 h 347579"/>
              <a:gd name="connsiteX2" fmla="*/ 307474 w 307474"/>
              <a:gd name="connsiteY2" fmla="*/ 347579 h 347579"/>
              <a:gd name="connsiteX3" fmla="*/ 173790 w 307474"/>
              <a:gd name="connsiteY3" fmla="*/ 334210 h 347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7474" h="347579">
                <a:moveTo>
                  <a:pt x="0" y="0"/>
                </a:moveTo>
                <a:lnTo>
                  <a:pt x="307474" y="0"/>
                </a:lnTo>
                <a:lnTo>
                  <a:pt x="307474" y="347579"/>
                </a:lnTo>
                <a:lnTo>
                  <a:pt x="173790" y="334210"/>
                </a:lnTo>
              </a:path>
            </a:pathLst>
          </a:custGeom>
          <a:ln w="25400">
            <a:solidFill>
              <a:schemeClr val="tx1"/>
            </a:solidFill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457200" rtl="1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6043535" y="4837309"/>
            <a:ext cx="432000" cy="321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43" name="Freeform 42"/>
          <p:cNvSpPr/>
          <p:nvPr/>
        </p:nvSpPr>
        <p:spPr>
          <a:xfrm>
            <a:off x="6342260" y="2776711"/>
            <a:ext cx="320842" cy="2179053"/>
          </a:xfrm>
          <a:custGeom>
            <a:avLst/>
            <a:gdLst>
              <a:gd name="connsiteX0" fmla="*/ 0 w 320842"/>
              <a:gd name="connsiteY0" fmla="*/ 0 h 2179053"/>
              <a:gd name="connsiteX1" fmla="*/ 320842 w 320842"/>
              <a:gd name="connsiteY1" fmla="*/ 0 h 2179053"/>
              <a:gd name="connsiteX2" fmla="*/ 307474 w 320842"/>
              <a:gd name="connsiteY2" fmla="*/ 2179053 h 2179053"/>
              <a:gd name="connsiteX3" fmla="*/ 133685 w 320842"/>
              <a:gd name="connsiteY3" fmla="*/ 2179053 h 2179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842" h="2179053">
                <a:moveTo>
                  <a:pt x="0" y="0"/>
                </a:moveTo>
                <a:lnTo>
                  <a:pt x="320842" y="0"/>
                </a:lnTo>
                <a:lnTo>
                  <a:pt x="307474" y="2179053"/>
                </a:lnTo>
                <a:lnTo>
                  <a:pt x="133685" y="2179053"/>
                </a:lnTo>
              </a:path>
            </a:pathLst>
          </a:custGeom>
          <a:ln w="25400">
            <a:solidFill>
              <a:schemeClr val="tx1"/>
            </a:solidFill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89DDD05-52CC-B04C-82FA-0199C0A49A92}"/>
              </a:ext>
            </a:extLst>
          </p:cNvPr>
          <p:cNvSpPr txBox="1"/>
          <p:nvPr/>
        </p:nvSpPr>
        <p:spPr>
          <a:xfrm>
            <a:off x="4692775" y="2842241"/>
            <a:ext cx="12457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File number 31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FA72762-5B2F-2F43-B700-2191D5409E68}"/>
              </a:ext>
            </a:extLst>
          </p:cNvPr>
          <p:cNvCxnSpPr>
            <a:cxnSpLocks/>
            <a:stCxn id="48" idx="0"/>
            <a:endCxn id="11" idx="1"/>
          </p:cNvCxnSpPr>
          <p:nvPr/>
        </p:nvCxnSpPr>
        <p:spPr>
          <a:xfrm flipV="1">
            <a:off x="5315638" y="2448061"/>
            <a:ext cx="727897" cy="39418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D2C0F9EC-22D8-D244-9295-7143E7B5271F}"/>
              </a:ext>
            </a:extLst>
          </p:cNvPr>
          <p:cNvSpPr/>
          <p:nvPr/>
        </p:nvSpPr>
        <p:spPr>
          <a:xfrm>
            <a:off x="6043535" y="1975812"/>
            <a:ext cx="432000" cy="310654"/>
          </a:xfrm>
          <a:prstGeom prst="rect">
            <a:avLst/>
          </a:prstGeom>
          <a:pattFill prst="pct10">
            <a:fgClr>
              <a:schemeClr val="tx1"/>
            </a:fgClr>
            <a:bgClr>
              <a:prstClr val="white"/>
            </a:bgClr>
          </a:patt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4D74426-CF5E-BE4A-91A9-55111231DFA3}"/>
              </a:ext>
            </a:extLst>
          </p:cNvPr>
          <p:cNvSpPr txBox="1"/>
          <p:nvPr/>
        </p:nvSpPr>
        <p:spPr>
          <a:xfrm>
            <a:off x="4923297" y="4175209"/>
            <a:ext cx="460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free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433D34-6D7F-ED4B-B876-EE3BB93AE9A5}"/>
              </a:ext>
            </a:extLst>
          </p:cNvPr>
          <p:cNvCxnSpPr>
            <a:cxnSpLocks/>
            <a:stCxn id="41" idx="3"/>
          </p:cNvCxnSpPr>
          <p:nvPr/>
        </p:nvCxnSpPr>
        <p:spPr>
          <a:xfrm flipV="1">
            <a:off x="5383679" y="3064486"/>
            <a:ext cx="656519" cy="126461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BCEC3153-BCB0-9140-BF3A-B15E3F19DA15}"/>
              </a:ext>
            </a:extLst>
          </p:cNvPr>
          <p:cNvCxnSpPr>
            <a:cxnSpLocks/>
            <a:stCxn id="41" idx="3"/>
          </p:cNvCxnSpPr>
          <p:nvPr/>
        </p:nvCxnSpPr>
        <p:spPr>
          <a:xfrm flipV="1">
            <a:off x="5383679" y="4012136"/>
            <a:ext cx="675306" cy="31696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FB3F44B-F87B-4049-90F6-99FEB779C428}"/>
              </a:ext>
            </a:extLst>
          </p:cNvPr>
          <p:cNvCxnSpPr>
            <a:cxnSpLocks/>
            <a:stCxn id="41" idx="3"/>
            <a:endCxn id="38" idx="1"/>
          </p:cNvCxnSpPr>
          <p:nvPr/>
        </p:nvCxnSpPr>
        <p:spPr>
          <a:xfrm>
            <a:off x="5383679" y="4329098"/>
            <a:ext cx="659856" cy="4429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2797C5D7-5C63-E446-A729-B188B9871D03}"/>
              </a:ext>
            </a:extLst>
          </p:cNvPr>
          <p:cNvCxnSpPr>
            <a:cxnSpLocks/>
            <a:stCxn id="41" idx="3"/>
            <a:endCxn id="36" idx="1"/>
          </p:cNvCxnSpPr>
          <p:nvPr/>
        </p:nvCxnSpPr>
        <p:spPr>
          <a:xfrm flipV="1">
            <a:off x="5383679" y="2131139"/>
            <a:ext cx="659856" cy="219795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8947C5B3-ADA9-AD4E-A73E-542809741B68}"/>
              </a:ext>
            </a:extLst>
          </p:cNvPr>
          <p:cNvSpPr/>
          <p:nvPr/>
        </p:nvSpPr>
        <p:spPr>
          <a:xfrm>
            <a:off x="7146673" y="2287488"/>
            <a:ext cx="1656000" cy="3211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File 31, Block 0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5788E7A8-F6D6-374C-AE4C-F4C3AB4216DE}"/>
              </a:ext>
            </a:extLst>
          </p:cNvPr>
          <p:cNvSpPr/>
          <p:nvPr/>
        </p:nvSpPr>
        <p:spPr>
          <a:xfrm>
            <a:off x="7146673" y="2608861"/>
            <a:ext cx="1656000" cy="3211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File 31, Block 1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D06A6DF-6921-0740-906C-7D0FDB846794}"/>
              </a:ext>
            </a:extLst>
          </p:cNvPr>
          <p:cNvSpPr/>
          <p:nvPr/>
        </p:nvSpPr>
        <p:spPr>
          <a:xfrm>
            <a:off x="7146673" y="2923094"/>
            <a:ext cx="1656000" cy="321145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6A9595BA-0B56-6341-945E-0D39885829FF}"/>
              </a:ext>
            </a:extLst>
          </p:cNvPr>
          <p:cNvSpPr/>
          <p:nvPr/>
        </p:nvSpPr>
        <p:spPr>
          <a:xfrm>
            <a:off x="7146673" y="3244239"/>
            <a:ext cx="1656000" cy="32114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081DC34-97FC-C741-8301-EEFE4305EB84}"/>
              </a:ext>
            </a:extLst>
          </p:cNvPr>
          <p:cNvSpPr/>
          <p:nvPr/>
        </p:nvSpPr>
        <p:spPr>
          <a:xfrm>
            <a:off x="7146673" y="3565384"/>
            <a:ext cx="1656000" cy="32114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2D684C57-A49C-1A41-94CE-57A28BCD758A}"/>
              </a:ext>
            </a:extLst>
          </p:cNvPr>
          <p:cNvSpPr/>
          <p:nvPr/>
        </p:nvSpPr>
        <p:spPr>
          <a:xfrm>
            <a:off x="7146673" y="4528819"/>
            <a:ext cx="1656000" cy="32114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C74E5942-DD4E-C34F-A321-017B37C63B87}"/>
              </a:ext>
            </a:extLst>
          </p:cNvPr>
          <p:cNvSpPr/>
          <p:nvPr/>
        </p:nvSpPr>
        <p:spPr>
          <a:xfrm>
            <a:off x="7146673" y="5166910"/>
            <a:ext cx="1656000" cy="32114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8ABF8B8-26DB-E84A-82D6-3A974B80FB82}"/>
              </a:ext>
            </a:extLst>
          </p:cNvPr>
          <p:cNvSpPr/>
          <p:nvPr/>
        </p:nvSpPr>
        <p:spPr>
          <a:xfrm>
            <a:off x="7146673" y="1612675"/>
            <a:ext cx="1656000" cy="425424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30A49F6-51F3-0648-BECF-4427F42FC57B}"/>
              </a:ext>
            </a:extLst>
          </p:cNvPr>
          <p:cNvSpPr/>
          <p:nvPr/>
        </p:nvSpPr>
        <p:spPr>
          <a:xfrm>
            <a:off x="7146673" y="3881995"/>
            <a:ext cx="1656000" cy="32778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F0360FEF-63FB-9041-B0AD-1E2866E7C6A0}"/>
              </a:ext>
            </a:extLst>
          </p:cNvPr>
          <p:cNvSpPr/>
          <p:nvPr/>
        </p:nvSpPr>
        <p:spPr>
          <a:xfrm>
            <a:off x="6571334" y="5574268"/>
            <a:ext cx="6855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N-1: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3BFD14A9-33E3-7945-BD6C-357D89C9C9C9}"/>
              </a:ext>
            </a:extLst>
          </p:cNvPr>
          <p:cNvSpPr/>
          <p:nvPr/>
        </p:nvSpPr>
        <p:spPr>
          <a:xfrm>
            <a:off x="6829592" y="1568943"/>
            <a:ext cx="42726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0: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0F6152DC-7868-1C45-893D-40042F4E6259}"/>
              </a:ext>
            </a:extLst>
          </p:cNvPr>
          <p:cNvSpPr/>
          <p:nvPr/>
        </p:nvSpPr>
        <p:spPr>
          <a:xfrm>
            <a:off x="5763376" y="1568943"/>
            <a:ext cx="32412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0: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B26ABD50-79E7-944C-8421-14D7BFEFA233}"/>
              </a:ext>
            </a:extLst>
          </p:cNvPr>
          <p:cNvSpPr/>
          <p:nvPr/>
        </p:nvSpPr>
        <p:spPr>
          <a:xfrm>
            <a:off x="5540558" y="5574268"/>
            <a:ext cx="54694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N-1:</a:t>
            </a:r>
          </a:p>
        </p:txBody>
      </p:sp>
      <p:sp>
        <p:nvSpPr>
          <p:cNvPr id="58" name="Can 57">
            <a:extLst>
              <a:ext uri="{FF2B5EF4-FFF2-40B4-BE49-F238E27FC236}">
                <a16:creationId xmlns:a16="http://schemas.microsoft.com/office/drawing/2014/main" id="{D87F1AB0-7960-9C4A-BA81-14183332BAB4}"/>
              </a:ext>
            </a:extLst>
          </p:cNvPr>
          <p:cNvSpPr/>
          <p:nvPr/>
        </p:nvSpPr>
        <p:spPr>
          <a:xfrm>
            <a:off x="7928570" y="5452283"/>
            <a:ext cx="1126959" cy="1048492"/>
          </a:xfrm>
          <a:prstGeom prst="can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Storage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57B8919-3E57-E14D-AD65-745BD14BB6A2}"/>
              </a:ext>
            </a:extLst>
          </p:cNvPr>
          <p:cNvSpPr/>
          <p:nvPr/>
        </p:nvSpPr>
        <p:spPr>
          <a:xfrm>
            <a:off x="7146673" y="4843637"/>
            <a:ext cx="1656000" cy="3211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File 31, Block 2</a:t>
            </a:r>
          </a:p>
        </p:txBody>
      </p:sp>
    </p:spTree>
    <p:extLst>
      <p:ext uri="{BB962C8B-B14F-4D97-AF65-F5344CB8AC3E}">
        <p14:creationId xmlns:p14="http://schemas.microsoft.com/office/powerpoint/2010/main" val="3002319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34" grpId="0" uiExpand="1" build="p"/>
      <p:bldP spid="36" grpId="0" animBg="1"/>
      <p:bldP spid="4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6BDEF372-B91F-E441-BD27-6281E713A05B}"/>
              </a:ext>
            </a:extLst>
          </p:cNvPr>
          <p:cNvSpPr/>
          <p:nvPr/>
        </p:nvSpPr>
        <p:spPr>
          <a:xfrm>
            <a:off x="6043535" y="3892288"/>
            <a:ext cx="432000" cy="321145"/>
          </a:xfrm>
          <a:prstGeom prst="rect">
            <a:avLst/>
          </a:prstGeom>
          <a:pattFill prst="pct10">
            <a:fgClr>
              <a:schemeClr val="tx1"/>
            </a:fgClr>
            <a:bgClr>
              <a:prstClr val="white"/>
            </a:bgClr>
          </a:patt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8EB425C-4C71-F849-A840-CA4D0F34A05F}"/>
              </a:ext>
            </a:extLst>
          </p:cNvPr>
          <p:cNvSpPr/>
          <p:nvPr/>
        </p:nvSpPr>
        <p:spPr>
          <a:xfrm>
            <a:off x="6043535" y="4212818"/>
            <a:ext cx="432000" cy="321145"/>
          </a:xfrm>
          <a:prstGeom prst="rect">
            <a:avLst/>
          </a:prstGeom>
          <a:pattFill prst="pct10">
            <a:fgClr>
              <a:schemeClr val="tx1"/>
            </a:fgClr>
            <a:bgClr>
              <a:prstClr val="white"/>
            </a:bgClr>
          </a:patt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2B6DE16-91E9-064A-8CF0-2F9CD49F0491}"/>
              </a:ext>
            </a:extLst>
          </p:cNvPr>
          <p:cNvSpPr/>
          <p:nvPr/>
        </p:nvSpPr>
        <p:spPr>
          <a:xfrm>
            <a:off x="6043535" y="2914423"/>
            <a:ext cx="432000" cy="321145"/>
          </a:xfrm>
          <a:prstGeom prst="rect">
            <a:avLst/>
          </a:prstGeom>
          <a:pattFill prst="pct10">
            <a:fgClr>
              <a:schemeClr val="tx1"/>
            </a:fgClr>
            <a:bgClr>
              <a:prstClr val="white"/>
            </a:bgClr>
          </a:patt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FAT Properties (cont.)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43535" y="2287488"/>
            <a:ext cx="432000" cy="321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7167602" y="1314403"/>
            <a:ext cx="15634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Storage Blocks</a:t>
            </a:r>
          </a:p>
        </p:txBody>
      </p:sp>
      <p:sp>
        <p:nvSpPr>
          <p:cNvPr id="59" name="Rectangle 58"/>
          <p:cNvSpPr/>
          <p:nvPr/>
        </p:nvSpPr>
        <p:spPr>
          <a:xfrm>
            <a:off x="6043535" y="1612676"/>
            <a:ext cx="432000" cy="425424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029088" y="1329255"/>
            <a:ext cx="4608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FAT</a:t>
            </a:r>
          </a:p>
        </p:txBody>
      </p:sp>
      <p:sp>
        <p:nvSpPr>
          <p:cNvPr id="74" name="Rectangle 73"/>
          <p:cNvSpPr/>
          <p:nvPr/>
        </p:nvSpPr>
        <p:spPr>
          <a:xfrm>
            <a:off x="6043535" y="2608861"/>
            <a:ext cx="432000" cy="321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76" name="Freeform 75"/>
          <p:cNvSpPr/>
          <p:nvPr/>
        </p:nvSpPr>
        <p:spPr>
          <a:xfrm>
            <a:off x="6342260" y="2360866"/>
            <a:ext cx="307474" cy="347579"/>
          </a:xfrm>
          <a:custGeom>
            <a:avLst/>
            <a:gdLst>
              <a:gd name="connsiteX0" fmla="*/ 0 w 307474"/>
              <a:gd name="connsiteY0" fmla="*/ 0 h 347579"/>
              <a:gd name="connsiteX1" fmla="*/ 307474 w 307474"/>
              <a:gd name="connsiteY1" fmla="*/ 0 h 347579"/>
              <a:gd name="connsiteX2" fmla="*/ 307474 w 307474"/>
              <a:gd name="connsiteY2" fmla="*/ 347579 h 347579"/>
              <a:gd name="connsiteX3" fmla="*/ 173790 w 307474"/>
              <a:gd name="connsiteY3" fmla="*/ 334210 h 347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7474" h="347579">
                <a:moveTo>
                  <a:pt x="0" y="0"/>
                </a:moveTo>
                <a:lnTo>
                  <a:pt x="307474" y="0"/>
                </a:lnTo>
                <a:lnTo>
                  <a:pt x="307474" y="347579"/>
                </a:lnTo>
                <a:lnTo>
                  <a:pt x="173790" y="334210"/>
                </a:lnTo>
              </a:path>
            </a:pathLst>
          </a:custGeom>
          <a:ln w="25400">
            <a:solidFill>
              <a:schemeClr val="tx1"/>
            </a:solidFill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457200" rtl="1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6043535" y="4837309"/>
            <a:ext cx="432000" cy="321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43" name="Freeform 42"/>
          <p:cNvSpPr/>
          <p:nvPr/>
        </p:nvSpPr>
        <p:spPr>
          <a:xfrm>
            <a:off x="6342260" y="2776711"/>
            <a:ext cx="320842" cy="2179053"/>
          </a:xfrm>
          <a:custGeom>
            <a:avLst/>
            <a:gdLst>
              <a:gd name="connsiteX0" fmla="*/ 0 w 320842"/>
              <a:gd name="connsiteY0" fmla="*/ 0 h 2179053"/>
              <a:gd name="connsiteX1" fmla="*/ 320842 w 320842"/>
              <a:gd name="connsiteY1" fmla="*/ 0 h 2179053"/>
              <a:gd name="connsiteX2" fmla="*/ 307474 w 320842"/>
              <a:gd name="connsiteY2" fmla="*/ 2179053 h 2179053"/>
              <a:gd name="connsiteX3" fmla="*/ 133685 w 320842"/>
              <a:gd name="connsiteY3" fmla="*/ 2179053 h 2179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842" h="2179053">
                <a:moveTo>
                  <a:pt x="0" y="0"/>
                </a:moveTo>
                <a:lnTo>
                  <a:pt x="320842" y="0"/>
                </a:lnTo>
                <a:lnTo>
                  <a:pt x="307474" y="2179053"/>
                </a:lnTo>
                <a:lnTo>
                  <a:pt x="133685" y="2179053"/>
                </a:lnTo>
              </a:path>
            </a:pathLst>
          </a:custGeom>
          <a:ln w="25400">
            <a:solidFill>
              <a:schemeClr val="tx1"/>
            </a:solidFill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89DDD05-52CC-B04C-82FA-0199C0A49A92}"/>
              </a:ext>
            </a:extLst>
          </p:cNvPr>
          <p:cNvSpPr txBox="1"/>
          <p:nvPr/>
        </p:nvSpPr>
        <p:spPr>
          <a:xfrm>
            <a:off x="4692775" y="2842241"/>
            <a:ext cx="12457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File number 31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FA72762-5B2F-2F43-B700-2191D5409E68}"/>
              </a:ext>
            </a:extLst>
          </p:cNvPr>
          <p:cNvCxnSpPr>
            <a:cxnSpLocks/>
            <a:stCxn id="48" idx="0"/>
            <a:endCxn id="11" idx="1"/>
          </p:cNvCxnSpPr>
          <p:nvPr/>
        </p:nvCxnSpPr>
        <p:spPr>
          <a:xfrm flipV="1">
            <a:off x="5315638" y="2448061"/>
            <a:ext cx="727897" cy="39418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226B3961-9C5F-744C-87AF-8E8F29BA8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2000" dirty="0"/>
              <a:t>File number is index of root </a:t>
            </a:r>
            <a:br>
              <a:rPr lang="en-US" sz="2000" dirty="0"/>
            </a:br>
            <a:r>
              <a:rPr lang="en-US" sz="2000" dirty="0"/>
              <a:t>of block list for each file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Unused blocks</a:t>
            </a:r>
            <a:r>
              <a:rPr lang="en-US" sz="2000" dirty="0">
                <a:sym typeface="Wingdings"/>
              </a:rPr>
              <a:t> are marked free </a:t>
            </a:r>
            <a:br>
              <a:rPr lang="en-US" sz="2000" dirty="0">
                <a:sym typeface="Wingdings"/>
              </a:rPr>
            </a:br>
            <a:r>
              <a:rPr lang="en-US" sz="2000" dirty="0">
                <a:sym typeface="Wingdings"/>
              </a:rPr>
              <a:t>(no ordering, must scan to find)</a:t>
            </a:r>
            <a:endParaRPr lang="en-US" sz="2000" dirty="0"/>
          </a:p>
          <a:p>
            <a:pPr>
              <a:lnSpc>
                <a:spcPct val="150000"/>
              </a:lnSpc>
            </a:pPr>
            <a:r>
              <a:rPr lang="en-US" sz="2000" dirty="0">
                <a:sym typeface="Wingdings"/>
              </a:rPr>
              <a:t>Grow file by allocating free blocks </a:t>
            </a:r>
            <a:br>
              <a:rPr lang="en-US" sz="2000" dirty="0">
                <a:sym typeface="Wingdings"/>
              </a:rPr>
            </a:br>
            <a:r>
              <a:rPr lang="en-US" sz="2000" dirty="0">
                <a:sym typeface="Wingdings"/>
              </a:rPr>
              <a:t>and linking them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0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2C0F9EC-22D8-D244-9295-7143E7B5271F}"/>
              </a:ext>
            </a:extLst>
          </p:cNvPr>
          <p:cNvSpPr/>
          <p:nvPr/>
        </p:nvSpPr>
        <p:spPr>
          <a:xfrm>
            <a:off x="6043535" y="1975812"/>
            <a:ext cx="432000" cy="310654"/>
          </a:xfrm>
          <a:prstGeom prst="rect">
            <a:avLst/>
          </a:prstGeom>
          <a:pattFill prst="pct10">
            <a:fgClr>
              <a:schemeClr val="tx1"/>
            </a:fgClr>
            <a:bgClr>
              <a:prstClr val="white"/>
            </a:bgClr>
          </a:patt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D9934B82-E347-4644-A56E-2547F9769854}"/>
              </a:ext>
            </a:extLst>
          </p:cNvPr>
          <p:cNvSpPr/>
          <p:nvPr/>
        </p:nvSpPr>
        <p:spPr>
          <a:xfrm>
            <a:off x="6043535" y="3892288"/>
            <a:ext cx="432000" cy="3211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E4F6CCED-64C5-FB45-9F3E-0C8B989111A4}"/>
              </a:ext>
            </a:extLst>
          </p:cNvPr>
          <p:cNvSpPr/>
          <p:nvPr/>
        </p:nvSpPr>
        <p:spPr>
          <a:xfrm>
            <a:off x="6043535" y="2914423"/>
            <a:ext cx="432000" cy="3211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9A8EC431-1559-514D-B12E-1560CA0EDA2B}"/>
              </a:ext>
            </a:extLst>
          </p:cNvPr>
          <p:cNvSpPr/>
          <p:nvPr/>
        </p:nvSpPr>
        <p:spPr>
          <a:xfrm>
            <a:off x="6043535" y="4212818"/>
            <a:ext cx="432000" cy="3211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57" name="Freeform 56">
            <a:extLst>
              <a:ext uri="{FF2B5EF4-FFF2-40B4-BE49-F238E27FC236}">
                <a16:creationId xmlns:a16="http://schemas.microsoft.com/office/drawing/2014/main" id="{5A5A3DC1-FBED-1D44-B4D0-8E153C3BA333}"/>
              </a:ext>
            </a:extLst>
          </p:cNvPr>
          <p:cNvSpPr/>
          <p:nvPr/>
        </p:nvSpPr>
        <p:spPr>
          <a:xfrm flipV="1">
            <a:off x="6342260" y="4390543"/>
            <a:ext cx="387632" cy="644529"/>
          </a:xfrm>
          <a:custGeom>
            <a:avLst/>
            <a:gdLst>
              <a:gd name="connsiteX0" fmla="*/ 0 w 320842"/>
              <a:gd name="connsiteY0" fmla="*/ 0 h 2179053"/>
              <a:gd name="connsiteX1" fmla="*/ 320842 w 320842"/>
              <a:gd name="connsiteY1" fmla="*/ 0 h 2179053"/>
              <a:gd name="connsiteX2" fmla="*/ 307474 w 320842"/>
              <a:gd name="connsiteY2" fmla="*/ 2179053 h 2179053"/>
              <a:gd name="connsiteX3" fmla="*/ 133685 w 320842"/>
              <a:gd name="connsiteY3" fmla="*/ 2179053 h 2179053"/>
              <a:gd name="connsiteX0" fmla="*/ 0 w 334958"/>
              <a:gd name="connsiteY0" fmla="*/ 0 h 2179053"/>
              <a:gd name="connsiteX1" fmla="*/ 320842 w 334958"/>
              <a:gd name="connsiteY1" fmla="*/ 0 h 2179053"/>
              <a:gd name="connsiteX2" fmla="*/ 334958 w 334958"/>
              <a:gd name="connsiteY2" fmla="*/ 2179053 h 2179053"/>
              <a:gd name="connsiteX3" fmla="*/ 133685 w 334958"/>
              <a:gd name="connsiteY3" fmla="*/ 2179053 h 2179053"/>
              <a:gd name="connsiteX0" fmla="*/ 0 w 334958"/>
              <a:gd name="connsiteY0" fmla="*/ 0 h 2197251"/>
              <a:gd name="connsiteX1" fmla="*/ 320842 w 334958"/>
              <a:gd name="connsiteY1" fmla="*/ 0 h 2197251"/>
              <a:gd name="connsiteX2" fmla="*/ 334958 w 334958"/>
              <a:gd name="connsiteY2" fmla="*/ 2179053 h 2197251"/>
              <a:gd name="connsiteX3" fmla="*/ 85590 w 334958"/>
              <a:gd name="connsiteY3" fmla="*/ 2197251 h 2197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4958" h="2197251">
                <a:moveTo>
                  <a:pt x="0" y="0"/>
                </a:moveTo>
                <a:lnTo>
                  <a:pt x="320842" y="0"/>
                </a:lnTo>
                <a:cubicBezTo>
                  <a:pt x="325547" y="726351"/>
                  <a:pt x="330253" y="1452702"/>
                  <a:pt x="334958" y="2179053"/>
                </a:cubicBezTo>
                <a:lnTo>
                  <a:pt x="85590" y="2197251"/>
                </a:lnTo>
              </a:path>
            </a:pathLst>
          </a:custGeom>
          <a:ln w="25400">
            <a:solidFill>
              <a:schemeClr val="tx1"/>
            </a:solidFill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8947C5B3-ADA9-AD4E-A73E-542809741B68}"/>
              </a:ext>
            </a:extLst>
          </p:cNvPr>
          <p:cNvSpPr/>
          <p:nvPr/>
        </p:nvSpPr>
        <p:spPr>
          <a:xfrm>
            <a:off x="7146429" y="2287488"/>
            <a:ext cx="1656000" cy="3211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File 31, Block 0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5788E7A8-F6D6-374C-AE4C-F4C3AB4216DE}"/>
              </a:ext>
            </a:extLst>
          </p:cNvPr>
          <p:cNvSpPr/>
          <p:nvPr/>
        </p:nvSpPr>
        <p:spPr>
          <a:xfrm>
            <a:off x="7146429" y="2608861"/>
            <a:ext cx="1656000" cy="3211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File 31, Block 1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D06A6DF-6921-0740-906C-7D0FDB846794}"/>
              </a:ext>
            </a:extLst>
          </p:cNvPr>
          <p:cNvSpPr/>
          <p:nvPr/>
        </p:nvSpPr>
        <p:spPr>
          <a:xfrm>
            <a:off x="7146429" y="2923094"/>
            <a:ext cx="1656000" cy="321145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6A9595BA-0B56-6341-945E-0D39885829FF}"/>
              </a:ext>
            </a:extLst>
          </p:cNvPr>
          <p:cNvSpPr/>
          <p:nvPr/>
        </p:nvSpPr>
        <p:spPr>
          <a:xfrm>
            <a:off x="7146429" y="3244239"/>
            <a:ext cx="1656000" cy="32114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081DC34-97FC-C741-8301-EEFE4305EB84}"/>
              </a:ext>
            </a:extLst>
          </p:cNvPr>
          <p:cNvSpPr/>
          <p:nvPr/>
        </p:nvSpPr>
        <p:spPr>
          <a:xfrm>
            <a:off x="7146429" y="3565384"/>
            <a:ext cx="1656000" cy="32114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45D1E385-EA2F-FB41-84F2-A61B2A19A28E}"/>
              </a:ext>
            </a:extLst>
          </p:cNvPr>
          <p:cNvSpPr/>
          <p:nvPr/>
        </p:nvSpPr>
        <p:spPr>
          <a:xfrm>
            <a:off x="7146429" y="4212818"/>
            <a:ext cx="1656000" cy="3211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File 31, Block 3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2D684C57-A49C-1A41-94CE-57A28BCD758A}"/>
              </a:ext>
            </a:extLst>
          </p:cNvPr>
          <p:cNvSpPr/>
          <p:nvPr/>
        </p:nvSpPr>
        <p:spPr>
          <a:xfrm>
            <a:off x="7146429" y="4528819"/>
            <a:ext cx="1656000" cy="32114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C74E5942-DD4E-C34F-A321-017B37C63B87}"/>
              </a:ext>
            </a:extLst>
          </p:cNvPr>
          <p:cNvSpPr/>
          <p:nvPr/>
        </p:nvSpPr>
        <p:spPr>
          <a:xfrm>
            <a:off x="7146429" y="5166910"/>
            <a:ext cx="1656000" cy="32114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8ABF8B8-26DB-E84A-82D6-3A974B80FB82}"/>
              </a:ext>
            </a:extLst>
          </p:cNvPr>
          <p:cNvSpPr/>
          <p:nvPr/>
        </p:nvSpPr>
        <p:spPr>
          <a:xfrm>
            <a:off x="7146429" y="1612675"/>
            <a:ext cx="1656000" cy="425424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30A49F6-51F3-0648-BECF-4427F42FC57B}"/>
              </a:ext>
            </a:extLst>
          </p:cNvPr>
          <p:cNvSpPr/>
          <p:nvPr/>
        </p:nvSpPr>
        <p:spPr>
          <a:xfrm>
            <a:off x="7146429" y="3881995"/>
            <a:ext cx="1656000" cy="32778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/>
              </a:solidFill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F0360FEF-63FB-9041-B0AD-1E2866E7C6A0}"/>
              </a:ext>
            </a:extLst>
          </p:cNvPr>
          <p:cNvSpPr/>
          <p:nvPr/>
        </p:nvSpPr>
        <p:spPr>
          <a:xfrm>
            <a:off x="6571334" y="5574268"/>
            <a:ext cx="6855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N-1: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3BFD14A9-33E3-7945-BD6C-357D89C9C9C9}"/>
              </a:ext>
            </a:extLst>
          </p:cNvPr>
          <p:cNvSpPr/>
          <p:nvPr/>
        </p:nvSpPr>
        <p:spPr>
          <a:xfrm>
            <a:off x="6829592" y="1568943"/>
            <a:ext cx="42726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0: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0F6152DC-7868-1C45-893D-40042F4E6259}"/>
              </a:ext>
            </a:extLst>
          </p:cNvPr>
          <p:cNvSpPr/>
          <p:nvPr/>
        </p:nvSpPr>
        <p:spPr>
          <a:xfrm>
            <a:off x="5763376" y="1568943"/>
            <a:ext cx="32412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0: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B26ABD50-79E7-944C-8421-14D7BFEFA233}"/>
              </a:ext>
            </a:extLst>
          </p:cNvPr>
          <p:cNvSpPr/>
          <p:nvPr/>
        </p:nvSpPr>
        <p:spPr>
          <a:xfrm>
            <a:off x="5540558" y="5574268"/>
            <a:ext cx="54694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N-1:</a:t>
            </a: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93214BBB-E1E0-0547-B5BC-183D271F29BE}"/>
              </a:ext>
            </a:extLst>
          </p:cNvPr>
          <p:cNvSpPr/>
          <p:nvPr/>
        </p:nvSpPr>
        <p:spPr>
          <a:xfrm>
            <a:off x="7146429" y="2923094"/>
            <a:ext cx="1656000" cy="321145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File 63, Block 1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D0A2369B-235A-E245-8853-9E9E58D4CFEB}"/>
              </a:ext>
            </a:extLst>
          </p:cNvPr>
          <p:cNvSpPr/>
          <p:nvPr/>
        </p:nvSpPr>
        <p:spPr>
          <a:xfrm>
            <a:off x="7146429" y="3881995"/>
            <a:ext cx="1656000" cy="327788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File 63, Block 0</a:t>
            </a:r>
          </a:p>
        </p:txBody>
      </p:sp>
      <p:sp>
        <p:nvSpPr>
          <p:cNvPr id="108" name="Freeform 107">
            <a:extLst>
              <a:ext uri="{FF2B5EF4-FFF2-40B4-BE49-F238E27FC236}">
                <a16:creationId xmlns:a16="http://schemas.microsoft.com/office/drawing/2014/main" id="{DB82952F-2183-484A-97BF-FB8D16CA6389}"/>
              </a:ext>
            </a:extLst>
          </p:cNvPr>
          <p:cNvSpPr/>
          <p:nvPr/>
        </p:nvSpPr>
        <p:spPr>
          <a:xfrm>
            <a:off x="6342927" y="3051741"/>
            <a:ext cx="561474" cy="1033172"/>
          </a:xfrm>
          <a:custGeom>
            <a:avLst/>
            <a:gdLst>
              <a:gd name="connsiteX0" fmla="*/ 0 w 561474"/>
              <a:gd name="connsiteY0" fmla="*/ 1350210 h 1350210"/>
              <a:gd name="connsiteX1" fmla="*/ 548106 w 561474"/>
              <a:gd name="connsiteY1" fmla="*/ 1350210 h 1350210"/>
              <a:gd name="connsiteX2" fmla="*/ 561474 w 561474"/>
              <a:gd name="connsiteY2" fmla="*/ 0 h 1350210"/>
              <a:gd name="connsiteX3" fmla="*/ 133684 w 561474"/>
              <a:gd name="connsiteY3" fmla="*/ 0 h 1350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474" h="1350210">
                <a:moveTo>
                  <a:pt x="0" y="1350210"/>
                </a:moveTo>
                <a:lnTo>
                  <a:pt x="548106" y="1350210"/>
                </a:lnTo>
                <a:lnTo>
                  <a:pt x="561474" y="0"/>
                </a:lnTo>
                <a:lnTo>
                  <a:pt x="133684" y="0"/>
                </a:lnTo>
              </a:path>
            </a:pathLst>
          </a:custGeom>
          <a:ln w="25400">
            <a:solidFill>
              <a:schemeClr val="tx1"/>
            </a:solidFill>
            <a:headEnd type="diamon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9211ADB7-DC23-3C4C-A856-37B4A1724695}"/>
              </a:ext>
            </a:extLst>
          </p:cNvPr>
          <p:cNvGrpSpPr/>
          <p:nvPr/>
        </p:nvGrpSpPr>
        <p:grpSpPr>
          <a:xfrm>
            <a:off x="4728273" y="4052861"/>
            <a:ext cx="1315262" cy="816344"/>
            <a:chOff x="3662370" y="1446778"/>
            <a:chExt cx="1315262" cy="816344"/>
          </a:xfrm>
        </p:grpSpPr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F7225BB1-65EA-2349-8394-C5001C1F6AED}"/>
                </a:ext>
              </a:extLst>
            </p:cNvPr>
            <p:cNvSpPr txBox="1"/>
            <p:nvPr/>
          </p:nvSpPr>
          <p:spPr>
            <a:xfrm>
              <a:off x="3662370" y="1955345"/>
              <a:ext cx="12457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rPr>
                <a:t>File number 63</a:t>
              </a:r>
            </a:p>
          </p:txBody>
        </p: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472910B8-41D4-3543-AE60-3358F6F2B85C}"/>
                </a:ext>
              </a:extLst>
            </p:cNvPr>
            <p:cNvCxnSpPr>
              <a:cxnSpLocks/>
              <a:stCxn id="110" idx="0"/>
              <a:endCxn id="106" idx="1"/>
            </p:cNvCxnSpPr>
            <p:nvPr/>
          </p:nvCxnSpPr>
          <p:spPr>
            <a:xfrm flipV="1">
              <a:off x="4285233" y="1446778"/>
              <a:ext cx="692399" cy="50856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Can 57">
            <a:extLst>
              <a:ext uri="{FF2B5EF4-FFF2-40B4-BE49-F238E27FC236}">
                <a16:creationId xmlns:a16="http://schemas.microsoft.com/office/drawing/2014/main" id="{D87F1AB0-7960-9C4A-BA81-14183332BAB4}"/>
              </a:ext>
            </a:extLst>
          </p:cNvPr>
          <p:cNvSpPr/>
          <p:nvPr/>
        </p:nvSpPr>
        <p:spPr>
          <a:xfrm>
            <a:off x="7928570" y="5452283"/>
            <a:ext cx="1126959" cy="1048492"/>
          </a:xfrm>
          <a:prstGeom prst="can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Storage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57B8919-3E57-E14D-AD65-745BD14BB6A2}"/>
              </a:ext>
            </a:extLst>
          </p:cNvPr>
          <p:cNvSpPr/>
          <p:nvPr/>
        </p:nvSpPr>
        <p:spPr>
          <a:xfrm>
            <a:off x="7146429" y="4843637"/>
            <a:ext cx="1656000" cy="3211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File 31, Block 2</a:t>
            </a:r>
          </a:p>
        </p:txBody>
      </p:sp>
    </p:spTree>
    <p:extLst>
      <p:ext uri="{BB962C8B-B14F-4D97-AF65-F5344CB8AC3E}">
        <p14:creationId xmlns:p14="http://schemas.microsoft.com/office/powerpoint/2010/main" val="3537376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 animBg="1"/>
      <p:bldP spid="107" grpId="0" animBg="1"/>
      <p:bldP spid="56" grpId="0" animBg="1"/>
      <p:bldP spid="57" grpId="0" animBg="1"/>
      <p:bldP spid="71" grpId="0" animBg="1"/>
      <p:bldP spid="104" grpId="0" animBg="1"/>
      <p:bldP spid="105" grpId="0" animBg="1"/>
      <p:bldP spid="108" grpId="0" animBg="1"/>
      <p:bldP spid="108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7128E-6D29-8E44-A554-A63A02AC7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FAT 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36F89-C8FA-D846-88E5-6C5367598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sym typeface="Wingdings"/>
              </a:rPr>
              <a:t>Where is FAT stored?</a:t>
            </a:r>
          </a:p>
          <a:p>
            <a:pPr lvl="1"/>
            <a:r>
              <a:rPr lang="en-US" sz="1800" dirty="0">
                <a:sym typeface="Wingdings"/>
              </a:rPr>
              <a:t>On disk, on boot cache in memory, second (backup) copy on disk</a:t>
            </a:r>
          </a:p>
          <a:p>
            <a:pPr lvl="2"/>
            <a:endParaRPr lang="en-US" sz="1400" dirty="0">
              <a:sym typeface="Wingdings"/>
            </a:endParaRPr>
          </a:p>
          <a:p>
            <a:r>
              <a:rPr lang="en-US" sz="2000" dirty="0">
                <a:sym typeface="Wingdings"/>
              </a:rPr>
              <a:t>What happens when you format disk?</a:t>
            </a:r>
          </a:p>
          <a:p>
            <a:pPr lvl="1"/>
            <a:r>
              <a:rPr lang="en-US" sz="1800" dirty="0">
                <a:sym typeface="Wingdings"/>
              </a:rPr>
              <a:t>Zero all blocks, mark FAT entries “free”</a:t>
            </a:r>
          </a:p>
          <a:p>
            <a:pPr lvl="2"/>
            <a:endParaRPr lang="en-US" sz="1400" dirty="0">
              <a:sym typeface="Wingdings"/>
            </a:endParaRPr>
          </a:p>
          <a:p>
            <a:r>
              <a:rPr lang="en-US" sz="2000" dirty="0">
                <a:sym typeface="Wingdings"/>
              </a:rPr>
              <a:t>What happens when you quick format disk?</a:t>
            </a:r>
          </a:p>
          <a:p>
            <a:pPr lvl="1"/>
            <a:r>
              <a:rPr lang="en-US" sz="1800" dirty="0">
                <a:sym typeface="Wingdings"/>
              </a:rPr>
              <a:t>Mark all entries in FAT as free</a:t>
            </a:r>
          </a:p>
          <a:p>
            <a:pPr lvl="2"/>
            <a:endParaRPr lang="en-US" sz="1400" dirty="0">
              <a:sym typeface="Wingdings"/>
            </a:endParaRPr>
          </a:p>
          <a:p>
            <a:r>
              <a:rPr lang="en-US" sz="2000" dirty="0">
                <a:sym typeface="Wingdings"/>
              </a:rPr>
              <a:t>What is the most significant advantage of FAT? It is </a:t>
            </a:r>
            <a:r>
              <a:rPr lang="en-US" sz="2000" dirty="0">
                <a:solidFill>
                  <a:srgbClr val="FF0000"/>
                </a:solidFill>
                <a:sym typeface="Wingdings"/>
              </a:rPr>
              <a:t>simple</a:t>
            </a:r>
            <a:r>
              <a:rPr lang="en-US" sz="2000" dirty="0">
                <a:sym typeface="Wingdings"/>
              </a:rPr>
              <a:t>!</a:t>
            </a:r>
          </a:p>
          <a:p>
            <a:pPr lvl="1"/>
            <a:r>
              <a:rPr lang="en-US" sz="1800" dirty="0"/>
              <a:t>Easy to find free block</a:t>
            </a:r>
          </a:p>
          <a:p>
            <a:pPr lvl="1"/>
            <a:r>
              <a:rPr lang="en-US" sz="1800" dirty="0"/>
              <a:t>Easy to append to files</a:t>
            </a:r>
          </a:p>
          <a:p>
            <a:pPr lvl="1"/>
            <a:r>
              <a:rPr lang="en-US" sz="1800" dirty="0"/>
              <a:t>Easy to delete files</a:t>
            </a:r>
          </a:p>
        </p:txBody>
      </p:sp>
    </p:spTree>
    <p:extLst>
      <p:ext uri="{BB962C8B-B14F-4D97-AF65-F5344CB8AC3E}">
        <p14:creationId xmlns:p14="http://schemas.microsoft.com/office/powerpoint/2010/main" val="433179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7128E-6D29-8E44-A554-A63A02AC7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Disadvantages of FAT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36F89-C8FA-D846-88E5-6C5367598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Random access is very slow (traversing linked-list)</a:t>
            </a:r>
          </a:p>
          <a:p>
            <a:pPr lvl="1"/>
            <a:r>
              <a:rPr lang="en-US" sz="1600" dirty="0"/>
              <a:t>Finding random block in large file takes long time</a:t>
            </a:r>
          </a:p>
          <a:p>
            <a:r>
              <a:rPr lang="en-US" sz="1800" dirty="0"/>
              <a:t>Poor locality</a:t>
            </a:r>
          </a:p>
          <a:p>
            <a:pPr lvl="1"/>
            <a:r>
              <a:rPr lang="en-US" sz="1600" dirty="0"/>
              <a:t>File blocks for given file may be scattered</a:t>
            </a:r>
          </a:p>
          <a:p>
            <a:pPr lvl="1"/>
            <a:r>
              <a:rPr lang="en-US" sz="1600" dirty="0"/>
              <a:t>Files in the same directory may be scattered</a:t>
            </a:r>
          </a:p>
          <a:p>
            <a:pPr lvl="1"/>
            <a:r>
              <a:rPr lang="en-US" sz="1600" i="1" dirty="0">
                <a:solidFill>
                  <a:srgbClr val="FF0000"/>
                </a:solidFill>
                <a:sym typeface="Wingdings"/>
              </a:rPr>
              <a:t>Defragmentation</a:t>
            </a:r>
            <a:r>
              <a:rPr lang="en-US" sz="1600" dirty="0">
                <a:sym typeface="Wingdings"/>
              </a:rPr>
              <a:t> could be used to improve performance</a:t>
            </a:r>
            <a:endParaRPr lang="en-US" sz="1600" dirty="0"/>
          </a:p>
          <a:p>
            <a:r>
              <a:rPr lang="en-US" sz="1800" dirty="0"/>
              <a:t>No support for hard links</a:t>
            </a:r>
          </a:p>
          <a:p>
            <a:pPr lvl="1"/>
            <a:r>
              <a:rPr lang="en-US" sz="1600" dirty="0"/>
              <a:t>File metadata in stored with directory entries with the file’s name</a:t>
            </a:r>
          </a:p>
          <a:p>
            <a:pPr lvl="1"/>
            <a:r>
              <a:rPr lang="en-US" sz="1600" dirty="0"/>
              <a:t>Each file must be accessed via exactly one directory entry</a:t>
            </a:r>
            <a:endParaRPr lang="en-US" sz="1800" dirty="0"/>
          </a:p>
          <a:p>
            <a:r>
              <a:rPr lang="en-US" sz="1800" dirty="0"/>
              <a:t>Limited volume and file sizes</a:t>
            </a:r>
          </a:p>
          <a:p>
            <a:pPr lvl="1"/>
            <a:r>
              <a:rPr lang="en-US" sz="1600" dirty="0"/>
              <a:t>FAT volume can have at most 2</a:t>
            </a:r>
            <a:r>
              <a:rPr lang="en-US" sz="1600" baseline="30000" dirty="0"/>
              <a:t>28</a:t>
            </a:r>
            <a:r>
              <a:rPr lang="en-US" sz="1600" dirty="0"/>
              <a:t> entries ⇒ with 4KiB blocks, max volume size is 1TiB</a:t>
            </a:r>
          </a:p>
          <a:p>
            <a:pPr lvl="1"/>
            <a:r>
              <a:rPr lang="en-US" sz="1600" dirty="0"/>
              <a:t>File size is encoded into 32 bit ⇒ max file size is 2</a:t>
            </a:r>
            <a:r>
              <a:rPr lang="en-US" sz="1600" baseline="30000" dirty="0"/>
              <a:t>32</a:t>
            </a:r>
            <a:r>
              <a:rPr lang="en-US" sz="1600" dirty="0"/>
              <a:t> – 1, which is just under 4GiB</a:t>
            </a:r>
          </a:p>
          <a:p>
            <a:r>
              <a:rPr lang="en-US" sz="1800" dirty="0"/>
              <a:t>Security and reliability vulnerabilities </a:t>
            </a:r>
          </a:p>
          <a:p>
            <a:pPr lvl="1"/>
            <a:r>
              <a:rPr lang="en-US" sz="1600" dirty="0"/>
              <a:t>FAT doesn’t support access rights &amp; transactional update methods (more on this later)</a:t>
            </a:r>
            <a:endParaRPr lang="en-US" sz="12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98992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2727"/>
            <a:ext cx="7886700" cy="986154"/>
          </a:xfrm>
        </p:spPr>
        <p:txBody>
          <a:bodyPr/>
          <a:lstStyle/>
          <a:p>
            <a:r>
              <a:rPr lang="en-US" dirty="0"/>
              <a:t>Berkeley Unix Fast File System (FFS)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76400"/>
            <a:ext cx="7886700" cy="4968875"/>
          </a:xfrm>
        </p:spPr>
        <p:txBody>
          <a:bodyPr/>
          <a:lstStyle/>
          <a:p>
            <a:r>
              <a:rPr lang="en-US" sz="1800" dirty="0"/>
              <a:t>Originally, </a:t>
            </a:r>
            <a:r>
              <a:rPr lang="en-US" sz="1800" i="1" dirty="0" err="1">
                <a:solidFill>
                  <a:srgbClr val="FF0000"/>
                </a:solidFill>
              </a:rPr>
              <a:t>inode</a:t>
            </a:r>
            <a:r>
              <a:rPr lang="en-US" sz="1800" dirty="0"/>
              <a:t> format appeared in Berkeley Standard Distribution (BSD) 4.1</a:t>
            </a:r>
          </a:p>
          <a:p>
            <a:pPr lvl="1"/>
            <a:r>
              <a:rPr lang="en-US" sz="1600" dirty="0"/>
              <a:t>Similar structure for Linux Ext2/3</a:t>
            </a:r>
          </a:p>
          <a:p>
            <a:pPr lvl="1"/>
            <a:endParaRPr lang="en-US" sz="1600" dirty="0"/>
          </a:p>
          <a:p>
            <a:r>
              <a:rPr lang="en-US" sz="1800" dirty="0"/>
              <a:t>File number (</a:t>
            </a:r>
            <a:r>
              <a:rPr lang="en-US" sz="1800" i="1" dirty="0" err="1">
                <a:solidFill>
                  <a:srgbClr val="FF0000"/>
                </a:solidFill>
              </a:rPr>
              <a:t>inumber</a:t>
            </a:r>
            <a:r>
              <a:rPr lang="en-US" sz="1800" dirty="0"/>
              <a:t>) is used to index into </a:t>
            </a:r>
            <a:r>
              <a:rPr lang="en-US" sz="1800" dirty="0" err="1"/>
              <a:t>inode</a:t>
            </a:r>
            <a:r>
              <a:rPr lang="en-US" sz="1800" dirty="0"/>
              <a:t> array</a:t>
            </a:r>
          </a:p>
          <a:p>
            <a:pPr lvl="1"/>
            <a:r>
              <a:rPr lang="en-US" sz="1600" dirty="0"/>
              <a:t>Each </a:t>
            </a:r>
            <a:r>
              <a:rPr lang="en-US" sz="1600" dirty="0" err="1"/>
              <a:t>inode</a:t>
            </a:r>
            <a:r>
              <a:rPr lang="en-US" sz="1600" dirty="0"/>
              <a:t> tracks file blocks for single file</a:t>
            </a:r>
          </a:p>
          <a:p>
            <a:pPr lvl="1"/>
            <a:endParaRPr lang="en-US" sz="1600" dirty="0"/>
          </a:p>
          <a:p>
            <a:r>
              <a:rPr lang="en-US" sz="1800" dirty="0"/>
              <a:t>Each </a:t>
            </a:r>
            <a:r>
              <a:rPr lang="en-US" sz="1800" dirty="0" err="1"/>
              <a:t>inode</a:t>
            </a:r>
            <a:r>
              <a:rPr lang="en-US" sz="1800" dirty="0"/>
              <a:t> has multi-level-index structure</a:t>
            </a:r>
          </a:p>
          <a:p>
            <a:pPr lvl="1"/>
            <a:r>
              <a:rPr lang="en-US" sz="1600" dirty="0"/>
              <a:t>Great for little and large files</a:t>
            </a:r>
          </a:p>
          <a:p>
            <a:pPr lvl="1"/>
            <a:r>
              <a:rPr lang="en-US" sz="1600" dirty="0"/>
              <a:t>Asymmetric tree with fixed sized blocks</a:t>
            </a:r>
          </a:p>
          <a:p>
            <a:pPr lvl="1"/>
            <a:r>
              <a:rPr lang="en-US" sz="1600" dirty="0"/>
              <a:t>Stores metadata associated with each file</a:t>
            </a:r>
          </a:p>
          <a:p>
            <a:pPr lvl="1"/>
            <a:endParaRPr lang="en-US" sz="1600" dirty="0"/>
          </a:p>
          <a:p>
            <a:r>
              <a:rPr lang="en-US" sz="1800" dirty="0"/>
              <a:t>Free space is managed using bitmap with one bit per storage block</a:t>
            </a:r>
          </a:p>
          <a:p>
            <a:pPr lvl="1"/>
            <a:r>
              <a:rPr lang="en-US" sz="1600" dirty="0"/>
              <a:t>Placed in fixed position when file system is formatted</a:t>
            </a:r>
          </a:p>
        </p:txBody>
      </p:sp>
    </p:spTree>
    <p:extLst>
      <p:ext uri="{BB962C8B-B14F-4D97-AF65-F5344CB8AC3E}">
        <p14:creationId xmlns:p14="http://schemas.microsoft.com/office/powerpoint/2010/main" val="2427236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AC836C-1076-134A-9845-14F2B4CE0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File systems: files and directories</a:t>
            </a:r>
          </a:p>
          <a:p>
            <a:r>
              <a:rPr lang="en-US" sz="2000" dirty="0"/>
              <a:t>File Allocation Table (FAT)</a:t>
            </a:r>
          </a:p>
          <a:p>
            <a:r>
              <a:rPr lang="en-US" sz="2000" dirty="0"/>
              <a:t>Unix Fast File System (FSS)</a:t>
            </a:r>
          </a:p>
          <a:p>
            <a:r>
              <a:rPr lang="en-US" sz="2000" dirty="0"/>
              <a:t>New Technology File System (NTFS)</a:t>
            </a:r>
          </a:p>
          <a:p>
            <a:r>
              <a:rPr lang="en-US" sz="2000" dirty="0">
                <a:sym typeface="Symbol" charset="0"/>
              </a:rPr>
              <a:t>Buffer caches</a:t>
            </a:r>
          </a:p>
          <a:p>
            <a:endParaRPr lang="en-US" sz="2000" dirty="0">
              <a:sym typeface="Symbol" charset="0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270635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3857569-BBF8-844A-B119-60DBF88C9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Inode</a:t>
            </a:r>
            <a:r>
              <a:rPr lang="en-US" dirty="0"/>
              <a:t> Structure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1425" y="1505512"/>
            <a:ext cx="6661150" cy="4482269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2801483-B180-234E-8AF4-F901BD50CFB7}"/>
              </a:ext>
            </a:extLst>
          </p:cNvPr>
          <p:cNvSpPr/>
          <p:nvPr/>
        </p:nvSpPr>
        <p:spPr>
          <a:xfrm>
            <a:off x="2982177" y="2291919"/>
            <a:ext cx="892945" cy="754335"/>
          </a:xfrm>
          <a:prstGeom prst="rect">
            <a:avLst/>
          </a:prstGeom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20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20000"/>
                </a:schemeClr>
              </a:gs>
            </a:gsLst>
            <a:lin ang="16200000" scaled="0"/>
            <a:tileRect/>
          </a:gradFill>
          <a:ln w="38100" cmpd="sng">
            <a:solidFill>
              <a:srgbClr val="0070C0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9D25AD-49A7-CA44-8314-73F2B76C1838}"/>
              </a:ext>
            </a:extLst>
          </p:cNvPr>
          <p:cNvSpPr txBox="1"/>
          <p:nvPr/>
        </p:nvSpPr>
        <p:spPr>
          <a:xfrm>
            <a:off x="235569" y="3844506"/>
            <a:ext cx="2581972" cy="1754326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 w="38100" cmpd="sng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User</a:t>
            </a:r>
          </a:p>
          <a:p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Group</a:t>
            </a:r>
          </a:p>
          <a:p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9 basic access control bits </a:t>
            </a:r>
          </a:p>
          <a:p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   - UGO x RWX</a:t>
            </a:r>
          </a:p>
          <a:p>
            <a:r>
              <a:rPr lang="en-US" sz="1200" dirty="0" err="1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Setuid</a:t>
            </a:r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 bit</a:t>
            </a:r>
          </a:p>
          <a:p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    - execute at owner permissions</a:t>
            </a:r>
            <a:b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</a:br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      rather than user</a:t>
            </a:r>
          </a:p>
          <a:p>
            <a:r>
              <a:rPr lang="en-US" sz="1200" dirty="0" err="1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Setgid</a:t>
            </a:r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 bit</a:t>
            </a:r>
          </a:p>
          <a:p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    - execute at group’s permissions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ED1BA6-3AB3-7A45-8275-98625386B9D2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flipH="1">
            <a:off x="1526555" y="3046254"/>
            <a:ext cx="1902095" cy="798252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9127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3857569-BBF8-844A-B119-60DBF88C9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Inode</a:t>
            </a:r>
            <a:r>
              <a:rPr lang="en-US" dirty="0"/>
              <a:t> Structure (cont.)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1425" y="1505512"/>
            <a:ext cx="6661150" cy="4482269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6E61A43-F4ED-F743-91AF-5A90B76A35F3}"/>
              </a:ext>
            </a:extLst>
          </p:cNvPr>
          <p:cNvSpPr/>
          <p:nvPr/>
        </p:nvSpPr>
        <p:spPr>
          <a:xfrm>
            <a:off x="2969648" y="3040565"/>
            <a:ext cx="912787" cy="1832059"/>
          </a:xfrm>
          <a:prstGeom prst="rect">
            <a:avLst/>
          </a:prstGeom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20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20000"/>
                </a:schemeClr>
              </a:gs>
            </a:gsLst>
            <a:lin ang="16200000" scaled="0"/>
            <a:tileRect/>
          </a:gradFill>
          <a:ln w="38100" cmpd="sng">
            <a:solidFill>
              <a:srgbClr val="0070C0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D6D675-29A7-BF46-AA3F-05038FE4729A}"/>
              </a:ext>
            </a:extLst>
          </p:cNvPr>
          <p:cNvSpPr txBox="1"/>
          <p:nvPr/>
        </p:nvSpPr>
        <p:spPr>
          <a:xfrm>
            <a:off x="376818" y="5420915"/>
            <a:ext cx="2953680" cy="646331"/>
          </a:xfrm>
          <a:prstGeom prst="rect">
            <a:avLst/>
          </a:prstGeom>
          <a:solidFill>
            <a:srgbClr val="DBEEF4">
              <a:alpha val="66000"/>
            </a:srgbClr>
          </a:solidFill>
          <a:ln w="38100" cmpd="sng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Direct pointers</a:t>
            </a:r>
          </a:p>
          <a:p>
            <a:endParaRPr lang="en-US" sz="1200" dirty="0">
              <a:latin typeface="Gill Sans Light" panose="020B0302020104020203" pitchFamily="34" charset="-79"/>
              <a:ea typeface="Gill Sans" charset="0"/>
              <a:cs typeface="Gill Sans Light" panose="020B0302020104020203" pitchFamily="34" charset="-79"/>
            </a:endParaRPr>
          </a:p>
          <a:p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4KiB blocks </a:t>
            </a:r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  <a:sym typeface="Symbol" panose="05050102010706020507" pitchFamily="18" charset="2"/>
              </a:rPr>
              <a:t> S</a:t>
            </a:r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ufficient for files up to 48KiB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BF1B0D3-E577-F54F-9FCC-523F261B5EFE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flipH="1">
            <a:off x="1853658" y="4872624"/>
            <a:ext cx="1572384" cy="548291"/>
          </a:xfrm>
          <a:prstGeom prst="line">
            <a:avLst/>
          </a:prstGeom>
          <a:ln w="38100" cmpd="sng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Screen Shot 2014-10-21 at 1.40.36 PM.png">
            <a:extLst>
              <a:ext uri="{FF2B5EF4-FFF2-40B4-BE49-F238E27FC236}">
                <a16:creationId xmlns:a16="http://schemas.microsoft.com/office/drawing/2014/main" id="{B7632ADB-AAEF-804E-9E32-17E3B7732B2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60196" y="4258101"/>
            <a:ext cx="3902123" cy="241806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4DB83F4-FA04-8D47-AFBF-61726D81A6A3}"/>
              </a:ext>
            </a:extLst>
          </p:cNvPr>
          <p:cNvSpPr/>
          <p:nvPr/>
        </p:nvSpPr>
        <p:spPr>
          <a:xfrm>
            <a:off x="5213855" y="4386146"/>
            <a:ext cx="1879336" cy="1750297"/>
          </a:xfrm>
          <a:prstGeom prst="rect">
            <a:avLst/>
          </a:prstGeom>
          <a:solidFill>
            <a:srgbClr val="FFFF00">
              <a:alpha val="12000"/>
            </a:srgbClr>
          </a:solidFill>
          <a:ln>
            <a:solidFill>
              <a:srgbClr val="0000FF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336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3857569-BBF8-844A-B119-60DBF88C9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Inode</a:t>
            </a:r>
            <a:r>
              <a:rPr lang="en-US" dirty="0"/>
              <a:t> Structure (cont.)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1425" y="1505512"/>
            <a:ext cx="6661150" cy="4482269"/>
          </a:xfr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BEDD466-CFBC-0545-8827-F173319E5D33}"/>
              </a:ext>
            </a:extLst>
          </p:cNvPr>
          <p:cNvSpPr/>
          <p:nvPr/>
        </p:nvSpPr>
        <p:spPr>
          <a:xfrm>
            <a:off x="2974701" y="4866363"/>
            <a:ext cx="912787" cy="457200"/>
          </a:xfrm>
          <a:prstGeom prst="rect">
            <a:avLst/>
          </a:prstGeom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20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20000"/>
                </a:schemeClr>
              </a:gs>
            </a:gsLst>
            <a:lin ang="16200000" scaled="0"/>
            <a:tileRect/>
          </a:gradFill>
          <a:ln w="38100" cmpd="sng">
            <a:solidFill>
              <a:srgbClr val="0070C0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F70980-1CF1-B446-8B84-76ED354030D9}"/>
              </a:ext>
            </a:extLst>
          </p:cNvPr>
          <p:cNvSpPr txBox="1"/>
          <p:nvPr/>
        </p:nvSpPr>
        <p:spPr>
          <a:xfrm>
            <a:off x="94320" y="1577464"/>
            <a:ext cx="2433290" cy="1384995"/>
          </a:xfrm>
          <a:prstGeom prst="rect">
            <a:avLst/>
          </a:prstGeom>
          <a:solidFill>
            <a:srgbClr val="DBEEF4">
              <a:alpha val="85000"/>
            </a:srgbClr>
          </a:solidFill>
          <a:ln w="38100" cmpd="sng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Indirect pointers</a:t>
            </a:r>
          </a:p>
          <a:p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  - point to a disk block </a:t>
            </a:r>
          </a:p>
          <a:p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     containing only pointers</a:t>
            </a:r>
          </a:p>
          <a:p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  - 4KiB blocks </a:t>
            </a:r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  <a:sym typeface="Symbol" panose="05050102010706020507" pitchFamily="18" charset="2"/>
              </a:rPr>
              <a:t></a:t>
            </a:r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 1024 pointers</a:t>
            </a:r>
          </a:p>
          <a:p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 	</a:t>
            </a:r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  <a:sym typeface="Symbol" panose="05050102010706020507" pitchFamily="18" charset="2"/>
              </a:rPr>
              <a:t></a:t>
            </a:r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 4MiB @ level 2</a:t>
            </a:r>
          </a:p>
          <a:p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	</a:t>
            </a:r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  <a:sym typeface="Symbol" panose="05050102010706020507" pitchFamily="18" charset="2"/>
              </a:rPr>
              <a:t></a:t>
            </a:r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 4GiB @ level 3</a:t>
            </a:r>
          </a:p>
          <a:p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	</a:t>
            </a:r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  <a:sym typeface="Symbol" panose="05050102010706020507" pitchFamily="18" charset="2"/>
              </a:rPr>
              <a:t></a:t>
            </a:r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 4TiB @ level 4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0E5A0D9-24C0-844A-B551-9A3D4A8BAA9E}"/>
              </a:ext>
            </a:extLst>
          </p:cNvPr>
          <p:cNvCxnSpPr>
            <a:cxnSpLocks/>
            <a:stCxn id="13" idx="0"/>
            <a:endCxn id="14" idx="2"/>
          </p:cNvCxnSpPr>
          <p:nvPr/>
        </p:nvCxnSpPr>
        <p:spPr>
          <a:xfrm flipH="1" flipV="1">
            <a:off x="1310965" y="2962459"/>
            <a:ext cx="2120130" cy="1903904"/>
          </a:xfrm>
          <a:prstGeom prst="line">
            <a:avLst/>
          </a:prstGeom>
          <a:ln w="38100" cmpd="sng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Screen Shot 2014-10-21 at 1.50.13 PM.png">
            <a:extLst>
              <a:ext uri="{FF2B5EF4-FFF2-40B4-BE49-F238E27FC236}">
                <a16:creationId xmlns:a16="http://schemas.microsoft.com/office/drawing/2014/main" id="{C74AD893-3714-CE41-B4B3-9ECD78EB1BE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85894" y="1577464"/>
            <a:ext cx="3229456" cy="247479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704A005-7130-334D-8C9D-D9F3C5C69C48}"/>
              </a:ext>
            </a:extLst>
          </p:cNvPr>
          <p:cNvSpPr/>
          <p:nvPr/>
        </p:nvSpPr>
        <p:spPr>
          <a:xfrm>
            <a:off x="6336970" y="2014654"/>
            <a:ext cx="1286233" cy="1561170"/>
          </a:xfrm>
          <a:prstGeom prst="rect">
            <a:avLst/>
          </a:prstGeom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20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20000"/>
                </a:schemeClr>
              </a:gs>
            </a:gsLst>
            <a:lin ang="16200000" scaled="0"/>
            <a:tileRect/>
          </a:gradFill>
          <a:ln w="12700" cmpd="sng">
            <a:solidFill>
              <a:srgbClr val="0000FF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1767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</a:t>
            </a:r>
            <a:r>
              <a:rPr lang="en-US" dirty="0" err="1"/>
              <a:t>Inode</a:t>
            </a:r>
            <a:r>
              <a:rPr lang="en-US" dirty="0"/>
              <a:t>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z="1800" dirty="0">
                <a:solidFill>
                  <a:srgbClr val="FF0000"/>
                </a:solidFill>
              </a:rPr>
              <a:t>Metadata</a:t>
            </a:r>
          </a:p>
          <a:p>
            <a:pPr lvl="1"/>
            <a:r>
              <a:rPr lang="en-US" sz="1600" dirty="0"/>
              <a:t>File owner, access permissions, access times, …</a:t>
            </a:r>
          </a:p>
          <a:p>
            <a:r>
              <a:rPr lang="en-US" sz="1800" dirty="0">
                <a:solidFill>
                  <a:srgbClr val="FF0000"/>
                </a:solidFill>
              </a:rPr>
              <a:t>Direct-block pointers</a:t>
            </a:r>
          </a:p>
          <a:p>
            <a:pPr lvl="1"/>
            <a:r>
              <a:rPr lang="en-US" sz="1600" dirty="0"/>
              <a:t>With 4KiB blocks ⇒ max size of 48KiB</a:t>
            </a:r>
          </a:p>
          <a:p>
            <a:r>
              <a:rPr lang="en-US" sz="1800" dirty="0">
                <a:solidFill>
                  <a:srgbClr val="FF0000"/>
                </a:solidFill>
              </a:rPr>
              <a:t>Indirect-block pointer</a:t>
            </a:r>
          </a:p>
          <a:p>
            <a:pPr lvl="1"/>
            <a:r>
              <a:rPr lang="en-US" sz="1600" dirty="0"/>
              <a:t>Pointer to on-disk indirect block which contains array of direct-block pointers</a:t>
            </a:r>
          </a:p>
          <a:p>
            <a:pPr lvl="1"/>
            <a:r>
              <a:rPr lang="en-US" sz="1600" dirty="0"/>
              <a:t>With 4KiB indirect block and 4B block pointer ⇒ 2</a:t>
            </a:r>
            <a:r>
              <a:rPr lang="en-US" sz="1600" baseline="30000" dirty="0"/>
              <a:t>10</a:t>
            </a:r>
            <a:r>
              <a:rPr lang="en-US" sz="1600" dirty="0"/>
              <a:t> direct-block pointers </a:t>
            </a:r>
          </a:p>
          <a:p>
            <a:pPr lvl="1"/>
            <a:r>
              <a:rPr lang="en-US" sz="1600" dirty="0"/>
              <a:t>With 4KiB blocks ⇒ max size of 4MiB (+ 48KiB)</a:t>
            </a:r>
          </a:p>
          <a:p>
            <a:r>
              <a:rPr lang="en-US" sz="1800" dirty="0">
                <a:solidFill>
                  <a:srgbClr val="FF0000"/>
                </a:solidFill>
              </a:rPr>
              <a:t>Doubly-indirect-block pointer</a:t>
            </a:r>
          </a:p>
          <a:p>
            <a:pPr lvl="1"/>
            <a:r>
              <a:rPr lang="en-US" sz="1600" dirty="0"/>
              <a:t>2</a:t>
            </a:r>
            <a:r>
              <a:rPr lang="en-US" sz="1600" baseline="30000" dirty="0"/>
              <a:t>10</a:t>
            </a:r>
            <a:r>
              <a:rPr lang="en-US" sz="1600" dirty="0"/>
              <a:t> indirect-block pointers ⇒ 2</a:t>
            </a:r>
            <a:r>
              <a:rPr lang="en-US" sz="1600" baseline="30000" dirty="0"/>
              <a:t>20</a:t>
            </a:r>
            <a:r>
              <a:rPr lang="en-US" sz="1600" dirty="0"/>
              <a:t> direct-block pointers</a:t>
            </a:r>
          </a:p>
          <a:p>
            <a:pPr lvl="1"/>
            <a:r>
              <a:rPr lang="en-US" sz="1600" dirty="0"/>
              <a:t>With 4KiB blocks ⇒ max size of 4GiB (+ 4MiB + 48KiB)</a:t>
            </a:r>
          </a:p>
          <a:p>
            <a:r>
              <a:rPr lang="en-US" sz="1800" dirty="0">
                <a:solidFill>
                  <a:srgbClr val="FF0000"/>
                </a:solidFill>
              </a:rPr>
              <a:t>Triply-indirect-block pointer</a:t>
            </a:r>
          </a:p>
          <a:p>
            <a:pPr lvl="1"/>
            <a:r>
              <a:rPr lang="en-US" sz="1600" dirty="0"/>
              <a:t>2</a:t>
            </a:r>
            <a:r>
              <a:rPr lang="en-US" sz="1600" baseline="30000" dirty="0"/>
              <a:t>10</a:t>
            </a:r>
            <a:r>
              <a:rPr lang="en-US" sz="1600" dirty="0"/>
              <a:t> doubly indirect blocks ⇒ 2</a:t>
            </a:r>
            <a:r>
              <a:rPr lang="en-US" sz="1600" baseline="30000" dirty="0"/>
              <a:t>30</a:t>
            </a:r>
            <a:r>
              <a:rPr lang="en-US" sz="1600" dirty="0"/>
              <a:t> direct-block pointers</a:t>
            </a:r>
          </a:p>
          <a:p>
            <a:pPr lvl="1"/>
            <a:r>
              <a:rPr lang="en-US" sz="1600" dirty="0"/>
              <a:t>With 4KiB blocks ⇒ max size of 4TiB (+ 4GiB + 4MiB + 48KiB)</a:t>
            </a:r>
          </a:p>
        </p:txBody>
      </p:sp>
    </p:spTree>
    <p:extLst>
      <p:ext uri="{BB962C8B-B14F-4D97-AF65-F5344CB8AC3E}">
        <p14:creationId xmlns:p14="http://schemas.microsoft.com/office/powerpoint/2010/main" val="4232315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2727"/>
            <a:ext cx="7886700" cy="986154"/>
          </a:xfrm>
        </p:spPr>
        <p:txBody>
          <a:bodyPr/>
          <a:lstStyle/>
          <a:p>
            <a:r>
              <a:rPr lang="en-US" altLang="ko-KR" dirty="0"/>
              <a:t>FFS Asymmetric Tree</a:t>
            </a:r>
            <a:endParaRPr lang="en-US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C044106B-233C-4A4D-9C5F-C425580897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16549" y="1678069"/>
            <a:ext cx="6245476" cy="4308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D887812-247A-ED4C-9672-0BF33EC5A228}"/>
              </a:ext>
            </a:extLst>
          </p:cNvPr>
          <p:cNvSpPr/>
          <p:nvPr/>
        </p:nvSpPr>
        <p:spPr>
          <a:xfrm>
            <a:off x="4175897" y="6645275"/>
            <a:ext cx="792205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50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www.assetbasedlife.com</a:t>
            </a:r>
            <a:endParaRPr lang="en-US" sz="500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1470" y="3383280"/>
            <a:ext cx="5955030" cy="307117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65100">
            <a:solidFill>
              <a:schemeClr val="bg1">
                <a:alpha val="47000"/>
              </a:schemeClr>
            </a:solidFill>
          </a:ln>
        </p:spPr>
        <p:txBody>
          <a:bodyPr/>
          <a:lstStyle/>
          <a:p>
            <a:r>
              <a:rPr lang="en-US" sz="2000" dirty="0"/>
              <a:t>Small files: shallow tree</a:t>
            </a:r>
          </a:p>
          <a:p>
            <a:pPr lvl="1"/>
            <a:r>
              <a:rPr lang="en-US" sz="1800" dirty="0"/>
              <a:t>Efficient storage for small files</a:t>
            </a:r>
          </a:p>
          <a:p>
            <a:r>
              <a:rPr lang="en-US" sz="2000" dirty="0"/>
              <a:t>Large files: deep tree</a:t>
            </a:r>
          </a:p>
          <a:p>
            <a:pPr lvl="1"/>
            <a:r>
              <a:rPr lang="en-US" sz="1800" dirty="0"/>
              <a:t>Efficient lookup for random access in large files</a:t>
            </a:r>
          </a:p>
          <a:p>
            <a:r>
              <a:rPr lang="en-US" sz="2000" dirty="0"/>
              <a:t>Sparse files: only fill pointers if needed</a:t>
            </a:r>
          </a:p>
        </p:txBody>
      </p:sp>
    </p:spTree>
    <p:extLst>
      <p:ext uri="{BB962C8B-B14F-4D97-AF65-F5344CB8AC3E}">
        <p14:creationId xmlns:p14="http://schemas.microsoft.com/office/powerpoint/2010/main" val="30162642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Multi-level-indexed Files Example</a:t>
            </a:r>
          </a:p>
        </p:txBody>
      </p:sp>
      <p:sp>
        <p:nvSpPr>
          <p:cNvPr id="979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sz="2000" dirty="0"/>
              <a:t>How many accesses for block #5 (assuming file header accessed on open)?</a:t>
            </a:r>
          </a:p>
          <a:p>
            <a:pPr lvl="1">
              <a:lnSpc>
                <a:spcPct val="150000"/>
              </a:lnSpc>
            </a:pPr>
            <a:r>
              <a:rPr lang="en-US" altLang="ko-KR" sz="2000" dirty="0"/>
              <a:t>One: one for data block</a:t>
            </a:r>
          </a:p>
          <a:p>
            <a:pPr>
              <a:lnSpc>
                <a:spcPct val="150000"/>
              </a:lnSpc>
            </a:pPr>
            <a:r>
              <a:rPr lang="en-US" altLang="ko-KR" sz="2000" dirty="0"/>
              <a:t>How many accesses for block #23? </a:t>
            </a:r>
          </a:p>
          <a:p>
            <a:pPr lvl="1">
              <a:lnSpc>
                <a:spcPct val="150000"/>
              </a:lnSpc>
            </a:pPr>
            <a:r>
              <a:rPr lang="en-US" altLang="ko-KR" sz="2000" dirty="0"/>
              <a:t>Two: one for indirect-block pointer, one for data block</a:t>
            </a:r>
          </a:p>
          <a:p>
            <a:pPr>
              <a:lnSpc>
                <a:spcPct val="150000"/>
              </a:lnSpc>
            </a:pPr>
            <a:r>
              <a:rPr lang="en-US" altLang="ko-KR" sz="2000" dirty="0"/>
              <a:t>How many accesses for lock #340?</a:t>
            </a:r>
          </a:p>
          <a:p>
            <a:pPr lvl="1">
              <a:lnSpc>
                <a:spcPct val="150000"/>
              </a:lnSpc>
            </a:pPr>
            <a:r>
              <a:rPr lang="en-US" altLang="ko-KR" sz="2000" dirty="0"/>
              <a:t>Three: double-indirect block, direct block, and data block</a:t>
            </a:r>
          </a:p>
          <a:p>
            <a:pPr>
              <a:lnSpc>
                <a:spcPct val="150000"/>
              </a:lnSpc>
            </a:pPr>
            <a:r>
              <a:rPr lang="en-US" altLang="ko-KR" sz="24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718308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9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9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9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9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9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9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9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9971" grpId="0" uiExpand="1" build="p" bldLvl="2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FFS on Magnetic Storage</a:t>
            </a:r>
          </a:p>
        </p:txBody>
      </p:sp>
      <p:sp>
        <p:nvSpPr>
          <p:cNvPr id="89805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dirty="0"/>
              <a:t>In early FFS, </a:t>
            </a:r>
            <a:r>
              <a:rPr lang="en-US" sz="1600" dirty="0" err="1"/>
              <a:t>inode</a:t>
            </a:r>
            <a:r>
              <a:rPr lang="en-US" sz="1600" dirty="0"/>
              <a:t> array was stored at fixed location in outermost cylinders</a:t>
            </a:r>
          </a:p>
          <a:p>
            <a:pPr lvl="1"/>
            <a:r>
              <a:rPr lang="en-US" sz="1400" dirty="0"/>
              <a:t>At formatting time, fixed number of </a:t>
            </a:r>
            <a:r>
              <a:rPr lang="en-US" sz="1400" dirty="0" err="1"/>
              <a:t>inodes</a:t>
            </a:r>
            <a:r>
              <a:rPr lang="en-US" sz="1400" dirty="0"/>
              <a:t> are created</a:t>
            </a:r>
          </a:p>
          <a:p>
            <a:pPr lvl="1"/>
            <a:r>
              <a:rPr lang="en-US" sz="1400" dirty="0"/>
              <a:t>Each is given unique number (</a:t>
            </a:r>
            <a:r>
              <a:rPr lang="en-US" sz="1400" dirty="0" err="1"/>
              <a:t>inumber</a:t>
            </a:r>
            <a:r>
              <a:rPr lang="en-US" sz="1400" dirty="0"/>
              <a:t>)</a:t>
            </a:r>
          </a:p>
          <a:p>
            <a:pPr lvl="1"/>
            <a:r>
              <a:rPr lang="en-US" sz="1400" dirty="0"/>
              <a:t>To read small files, disk head had to seek to get header, seek back to data</a:t>
            </a:r>
          </a:p>
          <a:p>
            <a:pPr lvl="1"/>
            <a:endParaRPr lang="en-US" sz="1400" dirty="0"/>
          </a:p>
          <a:p>
            <a:r>
              <a:rPr lang="en-US" sz="1600" dirty="0"/>
              <a:t>In later versions, disk is divided into groups (neighboring tracks)</a:t>
            </a:r>
          </a:p>
          <a:p>
            <a:pPr lvl="1"/>
            <a:r>
              <a:rPr lang="en-US" sz="1400" dirty="0"/>
              <a:t>Data blocks, </a:t>
            </a:r>
            <a:r>
              <a:rPr lang="en-US" sz="1400" dirty="0" err="1"/>
              <a:t>inodes</a:t>
            </a:r>
            <a:r>
              <a:rPr lang="en-US" sz="1400" dirty="0"/>
              <a:t>, and bitmaps are scattered across groups</a:t>
            </a:r>
          </a:p>
          <a:p>
            <a:pPr lvl="1"/>
            <a:r>
              <a:rPr lang="en-US" sz="1400" dirty="0"/>
              <a:t>Avoid seeks between user data and file system structure</a:t>
            </a:r>
          </a:p>
          <a:p>
            <a:pPr lvl="1"/>
            <a:r>
              <a:rPr lang="en-US" sz="1400" dirty="0"/>
              <a:t>Try to put directory and its files in the same block group</a:t>
            </a:r>
          </a:p>
          <a:p>
            <a:pPr marL="457200" lvl="1" indent="0">
              <a:buNone/>
            </a:pPr>
            <a:endParaRPr lang="en-US" sz="1400" dirty="0"/>
          </a:p>
          <a:p>
            <a:r>
              <a:rPr lang="en-US" sz="1600" dirty="0"/>
              <a:t>FFS reserves some fraction space (e.g., 10%)</a:t>
            </a:r>
          </a:p>
          <a:p>
            <a:pPr lvl="1"/>
            <a:r>
              <a:rPr lang="en-US" sz="1400" dirty="0"/>
              <a:t>When most block groups become almost full, new </a:t>
            </a:r>
            <a:br>
              <a:rPr lang="en-US" sz="1400" dirty="0"/>
            </a:br>
            <a:r>
              <a:rPr lang="en-US" sz="1400" dirty="0"/>
              <a:t>writes will be scattered around disk</a:t>
            </a:r>
          </a:p>
          <a:p>
            <a:pPr lvl="1"/>
            <a:r>
              <a:rPr lang="en-US" sz="1400" dirty="0"/>
              <a:t>To avoid this, if actual free space falls below </a:t>
            </a:r>
            <a:br>
              <a:rPr lang="en-US" sz="1400" dirty="0"/>
            </a:br>
            <a:r>
              <a:rPr lang="en-US" sz="1400" dirty="0"/>
              <a:t>reserved fraction, FFS prevents new writes (i.e., they fail)</a:t>
            </a:r>
          </a:p>
          <a:p>
            <a:pPr lvl="1"/>
            <a:r>
              <a:rPr lang="en-US" sz="1400" dirty="0"/>
              <a:t>Only super user’s processes can allocate new blocks, </a:t>
            </a:r>
            <a:br>
              <a:rPr lang="en-US" sz="1400" dirty="0"/>
            </a:br>
            <a:r>
              <a:rPr lang="en-US" sz="1400" dirty="0"/>
              <a:t>allowing admin to log in and clean things up</a:t>
            </a:r>
          </a:p>
        </p:txBody>
      </p:sp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EDE55268-2026-474D-AA6F-FE32F45C5A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455742" y="3307161"/>
            <a:ext cx="3059608" cy="3258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93217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0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0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0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0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0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05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05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05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05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05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05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05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8053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Block Placement:</a:t>
            </a:r>
            <a:br>
              <a:rPr lang="en-US" dirty="0"/>
            </a:br>
            <a:r>
              <a:rPr lang="en-US" dirty="0"/>
              <a:t>First-free Heuristic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1600" dirty="0"/>
              <a:t>To expand file, use first free blocks in group using the group’s bitmap</a:t>
            </a:r>
          </a:p>
          <a:p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r>
              <a:rPr lang="en-US" sz="1600" dirty="0"/>
              <a:t>This might scatter sequential writes into holes near start of group</a:t>
            </a:r>
          </a:p>
          <a:p>
            <a:r>
              <a:rPr lang="en-US" sz="1600" dirty="0"/>
              <a:t>But it leads to contiguous free space at the end of group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D1EAC59-CF60-F34D-B0C6-947D3D42299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35" b="81199"/>
          <a:stretch/>
        </p:blipFill>
        <p:spPr>
          <a:xfrm>
            <a:off x="1974977" y="2255944"/>
            <a:ext cx="5194046" cy="6182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9F582C-6F3C-044E-B8B9-60947878870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4034" b="50000"/>
          <a:stretch/>
        </p:blipFill>
        <p:spPr>
          <a:xfrm>
            <a:off x="1974977" y="3233851"/>
            <a:ext cx="5194046" cy="6182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216DE7E-2C1C-534A-A982-6CCEA25DC39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5967" b="19747"/>
          <a:stretch/>
        </p:blipFill>
        <p:spPr>
          <a:xfrm>
            <a:off x="1974977" y="4299729"/>
            <a:ext cx="5194046" cy="553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729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FFS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solidFill>
                  <a:srgbClr val="00B050"/>
                </a:solidFill>
              </a:rPr>
              <a:t>+ Efficient storage for both small and large files</a:t>
            </a:r>
          </a:p>
          <a:p>
            <a:r>
              <a:rPr lang="en-US" sz="2000" dirty="0">
                <a:solidFill>
                  <a:srgbClr val="00B050"/>
                </a:solidFill>
              </a:rPr>
              <a:t>+ Locality for both small and large files</a:t>
            </a:r>
          </a:p>
          <a:p>
            <a:r>
              <a:rPr lang="en-US" sz="2000" dirty="0">
                <a:solidFill>
                  <a:srgbClr val="00B050"/>
                </a:solidFill>
              </a:rPr>
              <a:t>+ Locality for metadata and data</a:t>
            </a:r>
          </a:p>
          <a:p>
            <a:r>
              <a:rPr lang="en-US" sz="2000" dirty="0">
                <a:solidFill>
                  <a:srgbClr val="00B050"/>
                </a:solidFill>
              </a:rPr>
              <a:t>+ No defragmentation necessary!</a:t>
            </a:r>
          </a:p>
          <a:p>
            <a:endParaRPr lang="en-US" sz="2000" dirty="0">
              <a:solidFill>
                <a:srgbClr val="00B050"/>
              </a:solidFill>
            </a:endParaRPr>
          </a:p>
          <a:p>
            <a:r>
              <a:rPr lang="en-US" sz="2000" dirty="0">
                <a:solidFill>
                  <a:srgbClr val="FF0000"/>
                </a:solidFill>
              </a:rPr>
              <a:t>– Inefficient for tiny files (a 1 B file requires both </a:t>
            </a:r>
            <a:r>
              <a:rPr lang="en-US" sz="2000" dirty="0" err="1">
                <a:solidFill>
                  <a:srgbClr val="FF0000"/>
                </a:solidFill>
              </a:rPr>
              <a:t>inode</a:t>
            </a:r>
            <a:r>
              <a:rPr lang="en-US" sz="2000" dirty="0">
                <a:solidFill>
                  <a:srgbClr val="FF0000"/>
                </a:solidFill>
              </a:rPr>
              <a:t> and data block)</a:t>
            </a:r>
          </a:p>
          <a:p>
            <a:r>
              <a:rPr lang="en-US" sz="2000" dirty="0">
                <a:solidFill>
                  <a:srgbClr val="FF0000"/>
                </a:solidFill>
              </a:rPr>
              <a:t>– Inefficient encoding when file is mostly contiguous on disk</a:t>
            </a:r>
          </a:p>
          <a:p>
            <a:r>
              <a:rPr lang="en-US" sz="2000" dirty="0">
                <a:solidFill>
                  <a:srgbClr val="FF0000"/>
                </a:solidFill>
              </a:rPr>
              <a:t>– Need to reserve 10-20% of free space to prevent fragmentation</a:t>
            </a:r>
          </a:p>
          <a:p>
            <a:pPr lvl="1"/>
            <a:endParaRPr lang="en-US" sz="1800" dirty="0"/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37799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Together:</a:t>
            </a:r>
            <a:br>
              <a:rPr lang="en-US" dirty="0"/>
            </a:br>
            <a:r>
              <a:rPr lang="en-US" dirty="0"/>
              <a:t>File-system API (Unix)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3755147"/>
            <a:ext cx="7886700" cy="2890128"/>
          </a:xfrm>
        </p:spPr>
        <p:txBody>
          <a:bodyPr/>
          <a:lstStyle/>
          <a:p>
            <a:r>
              <a:rPr lang="en-US" sz="1800" dirty="0">
                <a:latin typeface="Ubuntu Mono" panose="020B0509030602030204" pitchFamily="49" charset="0"/>
              </a:rPr>
              <a:t>open()</a:t>
            </a:r>
            <a:r>
              <a:rPr lang="en-US" sz="1800" dirty="0"/>
              <a:t> performs </a:t>
            </a:r>
            <a:r>
              <a:rPr lang="en-US" sz="1800" dirty="0">
                <a:solidFill>
                  <a:srgbClr val="FF0000"/>
                </a:solidFill>
              </a:rPr>
              <a:t>name resolution</a:t>
            </a:r>
          </a:p>
          <a:p>
            <a:pPr lvl="1">
              <a:lnSpc>
                <a:spcPct val="110000"/>
              </a:lnSpc>
              <a:spcBef>
                <a:spcPct val="5000"/>
              </a:spcBef>
            </a:pPr>
            <a:r>
              <a:rPr lang="en-US" sz="1600" dirty="0">
                <a:ea typeface="ＭＳ Ｐゴシック" pitchFamily="-83" charset="-128"/>
              </a:rPr>
              <a:t>Resolves file name, finds </a:t>
            </a:r>
            <a:r>
              <a:rPr lang="en-US" sz="1600" dirty="0" err="1">
                <a:ea typeface="ＭＳ Ｐゴシック" pitchFamily="-83" charset="-128"/>
              </a:rPr>
              <a:t>inode</a:t>
            </a:r>
            <a:endParaRPr lang="en-US" sz="1600" dirty="0">
              <a:ea typeface="ＭＳ Ｐゴシック" pitchFamily="-83" charset="-128"/>
            </a:endParaRPr>
          </a:p>
          <a:p>
            <a:pPr lvl="1"/>
            <a:r>
              <a:rPr lang="en-US" sz="1600" dirty="0"/>
              <a:t>Creates </a:t>
            </a:r>
            <a:r>
              <a:rPr lang="en-US" sz="1600" dirty="0">
                <a:solidFill>
                  <a:srgbClr val="FF0000"/>
                </a:solidFill>
              </a:rPr>
              <a:t>file descriptor</a:t>
            </a:r>
            <a:r>
              <a:rPr lang="en-US" sz="1600" dirty="0"/>
              <a:t> in PCB</a:t>
            </a:r>
          </a:p>
          <a:p>
            <a:pPr lvl="1"/>
            <a:r>
              <a:rPr lang="en-US" sz="1600" dirty="0"/>
              <a:t>Returns </a:t>
            </a:r>
            <a:r>
              <a:rPr lang="en-US" sz="1600" dirty="0">
                <a:solidFill>
                  <a:srgbClr val="FF0000"/>
                </a:solidFill>
              </a:rPr>
              <a:t>file handle</a:t>
            </a:r>
            <a:r>
              <a:rPr lang="en-US" sz="1600" dirty="0"/>
              <a:t> (another integer) to user process</a:t>
            </a:r>
          </a:p>
          <a:p>
            <a:pPr lvl="1"/>
            <a:endParaRPr lang="en-US" sz="1600" dirty="0"/>
          </a:p>
          <a:p>
            <a:r>
              <a:rPr lang="en-US" sz="1800" dirty="0">
                <a:latin typeface="Ubuntu Mono" panose="020B0509030602030204" pitchFamily="49" charset="0"/>
              </a:rPr>
              <a:t>read()</a:t>
            </a:r>
            <a:r>
              <a:rPr lang="en-US" sz="1800" dirty="0"/>
              <a:t>, </a:t>
            </a:r>
            <a:r>
              <a:rPr lang="en-US" sz="1800" dirty="0">
                <a:latin typeface="Ubuntu Mono" panose="020B0509030602030204" pitchFamily="49" charset="0"/>
              </a:rPr>
              <a:t>write()</a:t>
            </a:r>
            <a:r>
              <a:rPr lang="en-US" sz="1800" dirty="0"/>
              <a:t>, </a:t>
            </a:r>
            <a:r>
              <a:rPr lang="en-US" sz="1800" dirty="0">
                <a:latin typeface="Ubuntu Mono" panose="020B0509030602030204" pitchFamily="49" charset="0"/>
              </a:rPr>
              <a:t>seek()</a:t>
            </a:r>
            <a:r>
              <a:rPr lang="en-US" sz="1800" dirty="0"/>
              <a:t>, and </a:t>
            </a:r>
            <a:r>
              <a:rPr lang="en-US" sz="1800" dirty="0">
                <a:latin typeface="Ubuntu Mono" panose="020B0509030602030204" pitchFamily="49" charset="0"/>
              </a:rPr>
              <a:t>sync()</a:t>
            </a:r>
            <a:r>
              <a:rPr lang="en-US" sz="1800" dirty="0"/>
              <a:t> operate on file handle to locate </a:t>
            </a:r>
            <a:r>
              <a:rPr lang="en-US" sz="1800" dirty="0" err="1"/>
              <a:t>inode</a:t>
            </a:r>
            <a:endParaRPr lang="en-US" sz="1800" dirty="0"/>
          </a:p>
          <a:p>
            <a:pPr lvl="1"/>
            <a:r>
              <a:rPr lang="en-US" sz="1600" dirty="0"/>
              <a:t>Perform appropriate read, write, etc. operations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2F7E70D-1158-5046-AB66-5FE0E4946C08}"/>
              </a:ext>
            </a:extLst>
          </p:cNvPr>
          <p:cNvGrpSpPr/>
          <p:nvPr/>
        </p:nvGrpSpPr>
        <p:grpSpPr>
          <a:xfrm>
            <a:off x="1108188" y="1368063"/>
            <a:ext cx="7407162" cy="2217902"/>
            <a:chOff x="895829" y="1353919"/>
            <a:chExt cx="7407162" cy="221790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C9EBDEC-E320-6F43-8603-68E0832E08CD}"/>
                </a:ext>
              </a:extLst>
            </p:cNvPr>
            <p:cNvSpPr txBox="1"/>
            <p:nvPr/>
          </p:nvSpPr>
          <p:spPr>
            <a:xfrm>
              <a:off x="895829" y="1807335"/>
              <a:ext cx="7601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rPr>
                <a:t>File name</a:t>
              </a: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D43B91E0-0A15-C14A-A5FA-DBEE743DCF03}"/>
                </a:ext>
              </a:extLst>
            </p:cNvPr>
            <p:cNvSpPr/>
            <p:nvPr/>
          </p:nvSpPr>
          <p:spPr>
            <a:xfrm>
              <a:off x="1896623" y="1957570"/>
              <a:ext cx="896351" cy="1175568"/>
            </a:xfrm>
            <a:prstGeom prst="roundRect">
              <a:avLst>
                <a:gd name="adj" fmla="val 0"/>
              </a:avLst>
            </a:prstGeom>
            <a:solidFill>
              <a:schemeClr val="bg2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200" dirty="0">
                  <a:solidFill>
                    <a:schemeClr val="bg1"/>
                  </a:solidFill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rPr>
                <a:t>Directory </a:t>
              </a:r>
            </a:p>
            <a:p>
              <a:r>
                <a:rPr lang="en-US" sz="1200" dirty="0">
                  <a:solidFill>
                    <a:schemeClr val="bg1"/>
                  </a:solidFill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rPr>
                <a:t>Structure</a:t>
              </a:r>
            </a:p>
          </p:txBody>
        </p:sp>
        <p:cxnSp>
          <p:nvCxnSpPr>
            <p:cNvPr id="18" name="Elbow Connector 17">
              <a:extLst>
                <a:ext uri="{FF2B5EF4-FFF2-40B4-BE49-F238E27FC236}">
                  <a16:creationId xmlns:a16="http://schemas.microsoft.com/office/drawing/2014/main" id="{C9A58CB8-7609-3141-9F38-D81A2858A2E5}"/>
                </a:ext>
              </a:extLst>
            </p:cNvPr>
            <p:cNvCxnSpPr>
              <a:cxnSpLocks/>
              <a:stCxn id="16" idx="2"/>
              <a:endCxn id="20" idx="1"/>
            </p:cNvCxnSpPr>
            <p:nvPr/>
          </p:nvCxnSpPr>
          <p:spPr>
            <a:xfrm rot="16200000" flipH="1">
              <a:off x="1421312" y="1938923"/>
              <a:ext cx="407025" cy="697846"/>
            </a:xfrm>
            <a:prstGeom prst="bentConnector2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FE955834-633D-4A46-A884-CDBE8261CF18}"/>
                </a:ext>
              </a:extLst>
            </p:cNvPr>
            <p:cNvSpPr/>
            <p:nvPr/>
          </p:nvSpPr>
          <p:spPr>
            <a:xfrm>
              <a:off x="3903366" y="1854063"/>
              <a:ext cx="855609" cy="1382582"/>
            </a:xfrm>
            <a:prstGeom prst="roundRect">
              <a:avLst>
                <a:gd name="adj" fmla="val 0"/>
              </a:avLst>
            </a:prstGeom>
            <a:solidFill>
              <a:schemeClr val="tx2">
                <a:lumMod val="40000"/>
                <a:lumOff val="60000"/>
              </a:schemeClr>
            </a:solidFill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200" dirty="0">
                  <a:solidFill>
                    <a:srgbClr val="FFFFFF"/>
                  </a:solidFill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rPr>
                <a:t>File-index</a:t>
              </a:r>
            </a:p>
            <a:p>
              <a:pPr algn="ctr"/>
              <a:r>
                <a:rPr lang="en-US" sz="1200" dirty="0">
                  <a:solidFill>
                    <a:srgbClr val="FFFFFF"/>
                  </a:solidFill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rPr>
                <a:t>Structure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34AD92A-E8A7-5540-862E-58D9EEECCB0D}"/>
                </a:ext>
              </a:extLst>
            </p:cNvPr>
            <p:cNvSpPr/>
            <p:nvPr/>
          </p:nvSpPr>
          <p:spPr>
            <a:xfrm>
              <a:off x="1973747" y="2425904"/>
              <a:ext cx="740520" cy="130909"/>
            </a:xfrm>
            <a:prstGeom prst="rect">
              <a:avLst/>
            </a:prstGeom>
            <a:solidFill>
              <a:srgbClr val="EBF1DE"/>
            </a:solidFill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93AA3CC-4776-9F44-B535-D06E3BE1B90E}"/>
                </a:ext>
              </a:extLst>
            </p:cNvPr>
            <p:cNvSpPr txBox="1"/>
            <p:nvPr/>
          </p:nvSpPr>
          <p:spPr>
            <a:xfrm>
              <a:off x="2899106" y="1353919"/>
              <a:ext cx="89813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rPr>
                <a:t>File number</a:t>
              </a:r>
            </a:p>
            <a:p>
              <a:pPr algn="ctr"/>
              <a:r>
                <a:rPr lang="en-US" sz="1200" i="1" dirty="0">
                  <a:solidFill>
                    <a:srgbClr val="FF0000"/>
                  </a:solidFill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rPr>
                <a:t>(</a:t>
              </a:r>
              <a:r>
                <a:rPr lang="en-US" sz="1200" i="1" dirty="0" err="1">
                  <a:solidFill>
                    <a:srgbClr val="FF0000"/>
                  </a:solidFill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rPr>
                <a:t>inumber</a:t>
              </a:r>
              <a:r>
                <a:rPr lang="en-US" sz="1200" i="1" dirty="0">
                  <a:solidFill>
                    <a:srgbClr val="FF0000"/>
                  </a:solidFill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rPr>
                <a:t>)</a:t>
              </a:r>
            </a:p>
          </p:txBody>
        </p:sp>
        <p:sp>
          <p:nvSpPr>
            <p:cNvPr id="22" name="Can 21">
              <a:extLst>
                <a:ext uri="{FF2B5EF4-FFF2-40B4-BE49-F238E27FC236}">
                  <a16:creationId xmlns:a16="http://schemas.microsoft.com/office/drawing/2014/main" id="{0CEB9BDB-94C6-AC49-9E04-59B5CED191FE}"/>
                </a:ext>
              </a:extLst>
            </p:cNvPr>
            <p:cNvSpPr/>
            <p:nvPr/>
          </p:nvSpPr>
          <p:spPr>
            <a:xfrm>
              <a:off x="6102667" y="2737239"/>
              <a:ext cx="617884" cy="695584"/>
            </a:xfrm>
            <a:prstGeom prst="can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endParaRP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A4314AA7-B570-5243-89ED-684701229301}"/>
                </a:ext>
              </a:extLst>
            </p:cNvPr>
            <p:cNvGrpSpPr/>
            <p:nvPr/>
          </p:nvGrpSpPr>
          <p:grpSpPr>
            <a:xfrm>
              <a:off x="5736099" y="1984500"/>
              <a:ext cx="314682" cy="1186053"/>
              <a:chOff x="7613199" y="912675"/>
              <a:chExt cx="431213" cy="1966583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730C236-1571-B544-A919-2E7C04C3C3F9}"/>
                  </a:ext>
                </a:extLst>
              </p:cNvPr>
              <p:cNvSpPr/>
              <p:nvPr/>
            </p:nvSpPr>
            <p:spPr>
              <a:xfrm>
                <a:off x="7613199" y="912675"/>
                <a:ext cx="364957" cy="32118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endParaRP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885E02B5-0525-D242-AFB8-212B594085B0}"/>
                  </a:ext>
                </a:extLst>
              </p:cNvPr>
              <p:cNvSpPr/>
              <p:nvPr/>
            </p:nvSpPr>
            <p:spPr>
              <a:xfrm>
                <a:off x="7613199" y="1233853"/>
                <a:ext cx="364957" cy="32118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endParaRP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729E041B-7C99-4F40-B08D-18B6400DC983}"/>
                  </a:ext>
                </a:extLst>
              </p:cNvPr>
              <p:cNvSpPr/>
              <p:nvPr/>
            </p:nvSpPr>
            <p:spPr>
              <a:xfrm>
                <a:off x="7613199" y="1540439"/>
                <a:ext cx="364957" cy="32118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endParaRP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08035F56-B69A-364F-A8F6-37F0272991CE}"/>
                  </a:ext>
                </a:extLst>
              </p:cNvPr>
              <p:cNvSpPr/>
              <p:nvPr/>
            </p:nvSpPr>
            <p:spPr>
              <a:xfrm>
                <a:off x="7613199" y="1861622"/>
                <a:ext cx="364957" cy="32118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E186CFE1-78D7-414E-AAC5-858DD9692B62}"/>
                  </a:ext>
                </a:extLst>
              </p:cNvPr>
              <p:cNvSpPr/>
              <p:nvPr/>
            </p:nvSpPr>
            <p:spPr>
              <a:xfrm>
                <a:off x="7613208" y="2558074"/>
                <a:ext cx="364957" cy="32118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7456507-0C0F-7147-92F1-BDAECB9C991C}"/>
                  </a:ext>
                </a:extLst>
              </p:cNvPr>
              <p:cNvSpPr txBox="1"/>
              <p:nvPr/>
            </p:nvSpPr>
            <p:spPr>
              <a:xfrm rot="5400000">
                <a:off x="7573947" y="2190520"/>
                <a:ext cx="561353" cy="37957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1200" dirty="0">
                    <a:latin typeface="Gill Sans Light" panose="020B0302020104020203" pitchFamily="34" charset="-79"/>
                    <a:ea typeface="Gill Sans" charset="0"/>
                    <a:cs typeface="Gill Sans Light" panose="020B0302020104020203" pitchFamily="34" charset="-79"/>
                  </a:rPr>
                  <a:t>…</a:t>
                </a:r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A51E366-E5F5-B347-8266-B11AD4A89826}"/>
                </a:ext>
              </a:extLst>
            </p:cNvPr>
            <p:cNvSpPr txBox="1"/>
            <p:nvPr/>
          </p:nvSpPr>
          <p:spPr>
            <a:xfrm>
              <a:off x="5336568" y="1664898"/>
              <a:ext cx="10630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rPr>
                <a:t>Storage blocks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7438CAA-A936-084D-9B68-7CA84C4A925F}"/>
                </a:ext>
              </a:extLst>
            </p:cNvPr>
            <p:cNvSpPr txBox="1"/>
            <p:nvPr/>
          </p:nvSpPr>
          <p:spPr>
            <a:xfrm>
              <a:off x="6333542" y="2007050"/>
              <a:ext cx="19694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0000"/>
                  </a:solidFill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rPr>
                <a:t>One Block = multiple sectors</a:t>
              </a:r>
            </a:p>
            <a:p>
              <a:pPr algn="ctr"/>
              <a:r>
                <a:rPr lang="en-US" sz="1200" dirty="0">
                  <a:solidFill>
                    <a:srgbClr val="FF0000"/>
                  </a:solidFill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rPr>
                <a:t>E.g., 512B sector,  4KiB block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C46D237-EADC-634D-9B54-930DF80377E5}"/>
                </a:ext>
              </a:extLst>
            </p:cNvPr>
            <p:cNvSpPr/>
            <p:nvPr/>
          </p:nvSpPr>
          <p:spPr>
            <a:xfrm>
              <a:off x="3960910" y="2887543"/>
              <a:ext cx="740520" cy="130909"/>
            </a:xfrm>
            <a:prstGeom prst="rect">
              <a:avLst/>
            </a:prstGeom>
            <a:solidFill>
              <a:srgbClr val="EBF1DE"/>
            </a:solidFill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endParaRPr>
            </a:p>
          </p:txBody>
        </p:sp>
        <p:cxnSp>
          <p:nvCxnSpPr>
            <p:cNvPr id="27" name="Elbow Connector 26">
              <a:extLst>
                <a:ext uri="{FF2B5EF4-FFF2-40B4-BE49-F238E27FC236}">
                  <a16:creationId xmlns:a16="http://schemas.microsoft.com/office/drawing/2014/main" id="{6E537856-B822-E448-8F23-C8078966EDDA}"/>
                </a:ext>
              </a:extLst>
            </p:cNvPr>
            <p:cNvCxnSpPr>
              <a:cxnSpLocks/>
              <a:stCxn id="20" idx="3"/>
            </p:cNvCxnSpPr>
            <p:nvPr/>
          </p:nvCxnSpPr>
          <p:spPr>
            <a:xfrm flipV="1">
              <a:off x="2714267" y="1849579"/>
              <a:ext cx="1189098" cy="641780"/>
            </a:xfrm>
            <a:prstGeom prst="bentConnector3">
              <a:avLst>
                <a:gd name="adj1" fmla="val 50000"/>
              </a:avLst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Elbow Connector 27">
              <a:extLst>
                <a:ext uri="{FF2B5EF4-FFF2-40B4-BE49-F238E27FC236}">
                  <a16:creationId xmlns:a16="http://schemas.microsoft.com/office/drawing/2014/main" id="{7B332570-7DCE-0148-B26B-AF22B29848C1}"/>
                </a:ext>
              </a:extLst>
            </p:cNvPr>
            <p:cNvCxnSpPr>
              <a:cxnSpLocks/>
              <a:stCxn id="26" idx="3"/>
              <a:endCxn id="33" idx="1"/>
            </p:cNvCxnSpPr>
            <p:nvPr/>
          </p:nvCxnSpPr>
          <p:spPr>
            <a:xfrm flipV="1">
              <a:off x="4701430" y="2653667"/>
              <a:ext cx="1034666" cy="299331"/>
            </a:xfrm>
            <a:prstGeom prst="bentConnector3">
              <a:avLst>
                <a:gd name="adj1" fmla="val 50000"/>
              </a:avLst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934CAAA-5B35-A94B-8B7D-2C2CCC1BF3E9}"/>
                </a:ext>
              </a:extLst>
            </p:cNvPr>
            <p:cNvSpPr txBox="1"/>
            <p:nvPr/>
          </p:nvSpPr>
          <p:spPr>
            <a:xfrm>
              <a:off x="4084947" y="3294822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i="1" dirty="0" err="1">
                  <a:solidFill>
                    <a:srgbClr val="FF0000"/>
                  </a:solidFill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rPr>
                <a:t>inode</a:t>
              </a:r>
              <a:endParaRPr lang="en-US" sz="1200" i="1" dirty="0">
                <a:solidFill>
                  <a:srgbClr val="FF0000"/>
                </a:solidFill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6824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xfrm>
            <a:off x="628650" y="212727"/>
            <a:ext cx="7886700" cy="986154"/>
          </a:xfrm>
        </p:spPr>
        <p:txBody>
          <a:bodyPr/>
          <a:lstStyle/>
          <a:p>
            <a:r>
              <a:rPr lang="en-US" altLang="ko-KR" dirty="0"/>
              <a:t>Building File Systems</a:t>
            </a:r>
          </a:p>
        </p:txBody>
      </p:sp>
      <p:sp>
        <p:nvSpPr>
          <p:cNvPr id="942083" name="Rectangle 3"/>
          <p:cNvSpPr>
            <a:spLocks noGrp="1" noChangeArrowheads="1"/>
          </p:cNvSpPr>
          <p:nvPr>
            <p:ph idx="1"/>
          </p:nvPr>
        </p:nvSpPr>
        <p:spPr>
          <a:xfrm>
            <a:off x="628650" y="1676400"/>
            <a:ext cx="7886700" cy="4968875"/>
          </a:xfrm>
        </p:spPr>
        <p:txBody>
          <a:bodyPr/>
          <a:lstStyle/>
          <a:p>
            <a:r>
              <a:rPr lang="en-US" altLang="ko-KR" sz="2000" dirty="0"/>
              <a:t>File system: OS </a:t>
            </a:r>
            <a:r>
              <a:rPr lang="en-US" altLang="ko-KR" sz="2000" dirty="0">
                <a:solidFill>
                  <a:srgbClr val="FF0000"/>
                </a:solidFill>
              </a:rPr>
              <a:t>abstraction</a:t>
            </a:r>
            <a:r>
              <a:rPr lang="en-US" altLang="ko-KR" sz="2000" dirty="0"/>
              <a:t> that provides </a:t>
            </a:r>
            <a:r>
              <a:rPr lang="en-US" altLang="ko-KR" sz="2000" dirty="0">
                <a:solidFill>
                  <a:srgbClr val="FF0000"/>
                </a:solidFill>
              </a:rPr>
              <a:t>persistent</a:t>
            </a:r>
            <a:r>
              <a:rPr lang="en-US" altLang="ko-KR" sz="2000" dirty="0"/>
              <a:t>, </a:t>
            </a:r>
            <a:r>
              <a:rPr lang="en-US" altLang="ko-KR" sz="2000" dirty="0">
                <a:solidFill>
                  <a:srgbClr val="FF0000"/>
                </a:solidFill>
              </a:rPr>
              <a:t>named data</a:t>
            </a:r>
          </a:p>
          <a:p>
            <a:pPr lvl="1"/>
            <a:r>
              <a:rPr lang="en-US" altLang="ko-KR" sz="1800" dirty="0"/>
              <a:t>Data is stored until it is </a:t>
            </a:r>
            <a:r>
              <a:rPr lang="en-US" altLang="ko-KR" sz="1800" dirty="0">
                <a:solidFill>
                  <a:srgbClr val="FF0000"/>
                </a:solidFill>
              </a:rPr>
              <a:t>explicitly deleted</a:t>
            </a:r>
            <a:r>
              <a:rPr lang="en-US" altLang="ko-KR" sz="1800" dirty="0"/>
              <a:t>, even with crashes or power loss</a:t>
            </a:r>
          </a:p>
          <a:p>
            <a:pPr lvl="1"/>
            <a:r>
              <a:rPr lang="en-US" altLang="ko-KR" sz="1800" dirty="0"/>
              <a:t>Data can be accessed via </a:t>
            </a:r>
            <a:r>
              <a:rPr lang="en-US" altLang="ko-KR" sz="1800" dirty="0">
                <a:solidFill>
                  <a:srgbClr val="FF0000"/>
                </a:solidFill>
              </a:rPr>
              <a:t>human-readable</a:t>
            </a:r>
            <a:r>
              <a:rPr lang="en-US" altLang="ko-KR" sz="1800" dirty="0"/>
              <a:t> identifier </a:t>
            </a:r>
          </a:p>
          <a:p>
            <a:endParaRPr lang="en-US" altLang="ko-KR" sz="2000" dirty="0"/>
          </a:p>
          <a:p>
            <a:r>
              <a:rPr lang="en-US" altLang="ko-KR" sz="2000" dirty="0"/>
              <a:t>Goal: transform block interface of devices to interface with</a:t>
            </a:r>
          </a:p>
          <a:p>
            <a:pPr lvl="1"/>
            <a:r>
              <a:rPr lang="en-US" altLang="ko-KR" sz="1800" dirty="0">
                <a:solidFill>
                  <a:srgbClr val="FF0000"/>
                </a:solidFill>
              </a:rPr>
              <a:t>Naming</a:t>
            </a:r>
            <a:r>
              <a:rPr lang="en-US" altLang="ko-KR" sz="1800" dirty="0"/>
              <a:t>: interface to find files by name, not by blocks</a:t>
            </a:r>
          </a:p>
          <a:p>
            <a:pPr lvl="1"/>
            <a:r>
              <a:rPr lang="en-US" altLang="ko-KR" sz="1800" dirty="0">
                <a:solidFill>
                  <a:srgbClr val="FF0000"/>
                </a:solidFill>
              </a:rPr>
              <a:t>Date-storage management</a:t>
            </a:r>
            <a:r>
              <a:rPr lang="en-US" altLang="ko-KR" sz="1800" dirty="0"/>
              <a:t>: organize data-storage blocks into files</a:t>
            </a:r>
          </a:p>
          <a:p>
            <a:pPr lvl="1"/>
            <a:r>
              <a:rPr lang="en-US" altLang="ko-KR" sz="1800" dirty="0">
                <a:solidFill>
                  <a:srgbClr val="FF0000"/>
                </a:solidFill>
              </a:rPr>
              <a:t>Protection</a:t>
            </a:r>
            <a:r>
              <a:rPr lang="en-US" altLang="ko-KR" sz="1800" dirty="0"/>
              <a:t>: keep data secure and isolated</a:t>
            </a:r>
          </a:p>
          <a:p>
            <a:pPr lvl="1"/>
            <a:r>
              <a:rPr lang="en-US" altLang="ko-KR" sz="1800" dirty="0">
                <a:solidFill>
                  <a:srgbClr val="FF0000"/>
                </a:solidFill>
              </a:rPr>
              <a:t>Reliability/durability</a:t>
            </a:r>
            <a:r>
              <a:rPr lang="en-US" altLang="ko-KR" sz="1800" dirty="0"/>
              <a:t>: keep files durable despite crashes, failures, attacks, etc.</a:t>
            </a:r>
          </a:p>
          <a:p>
            <a:pPr lvl="1"/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74712375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Technology File System (NTFS)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NTFS is proprietary file system developed by Microsoft</a:t>
            </a:r>
          </a:p>
          <a:p>
            <a:r>
              <a:rPr lang="en-US" sz="1800" dirty="0"/>
              <a:t>NTFS provides improvements over FAT</a:t>
            </a:r>
          </a:p>
          <a:p>
            <a:pPr lvl="1"/>
            <a:r>
              <a:rPr lang="en-US" sz="1600" dirty="0"/>
              <a:t>File metadata, security, and reliability (journaling)</a:t>
            </a:r>
            <a:endParaRPr lang="en-US" sz="1050" dirty="0"/>
          </a:p>
          <a:p>
            <a:r>
              <a:rPr lang="en-US" sz="1800" dirty="0">
                <a:solidFill>
                  <a:srgbClr val="FF0000"/>
                </a:solidFill>
              </a:rPr>
              <a:t>Extents</a:t>
            </a:r>
            <a:r>
              <a:rPr lang="en-US" sz="1800" dirty="0"/>
              <a:t> represent regions of file stored in contiguous regions of storage device</a:t>
            </a:r>
          </a:p>
          <a:p>
            <a:pPr lvl="1"/>
            <a:r>
              <a:rPr lang="en-US" sz="1600" dirty="0"/>
              <a:t>Similar approach in Linux (Ext4)</a:t>
            </a:r>
            <a:endParaRPr lang="en-US" sz="1050" dirty="0"/>
          </a:p>
          <a:p>
            <a:r>
              <a:rPr lang="en-US" sz="1800" dirty="0"/>
              <a:t>Files are represented by </a:t>
            </a:r>
            <a:r>
              <a:rPr lang="en-US" sz="1800" dirty="0">
                <a:solidFill>
                  <a:srgbClr val="FF0000"/>
                </a:solidFill>
              </a:rPr>
              <a:t>trees</a:t>
            </a:r>
            <a:r>
              <a:rPr lang="en-US" sz="1800" dirty="0"/>
              <a:t> containing pointers to file’s extents</a:t>
            </a:r>
          </a:p>
          <a:p>
            <a:pPr lvl="1"/>
            <a:r>
              <a:rPr lang="en-US" sz="1600" dirty="0"/>
              <a:t>File with small # of extents is stored in shallow tree even if file is large</a:t>
            </a:r>
          </a:p>
          <a:p>
            <a:pPr lvl="1"/>
            <a:r>
              <a:rPr lang="en-US" sz="1600" dirty="0"/>
              <a:t>Deeper trees are only needed for fragmented files</a:t>
            </a:r>
            <a:endParaRPr lang="en-US" sz="1050" dirty="0"/>
          </a:p>
          <a:p>
            <a:r>
              <a:rPr lang="en-US" sz="1800" dirty="0"/>
              <a:t>Roots of trees are stored in </a:t>
            </a:r>
            <a:r>
              <a:rPr lang="en-US" sz="1800" dirty="0">
                <a:solidFill>
                  <a:srgbClr val="FF0000"/>
                </a:solidFill>
              </a:rPr>
              <a:t>master file table (MFT)</a:t>
            </a:r>
          </a:p>
          <a:p>
            <a:pPr lvl="1"/>
            <a:r>
              <a:rPr lang="en-US" sz="1600" dirty="0"/>
              <a:t>Like </a:t>
            </a:r>
            <a:r>
              <a:rPr lang="en-US" sz="1600" dirty="0" err="1"/>
              <a:t>inode</a:t>
            </a:r>
            <a:r>
              <a:rPr lang="en-US" sz="1600" dirty="0"/>
              <a:t> array</a:t>
            </a:r>
          </a:p>
          <a:p>
            <a:r>
              <a:rPr lang="en-US" sz="1800" dirty="0"/>
              <a:t>Directories are organized in </a:t>
            </a:r>
            <a:r>
              <a:rPr lang="en-US" sz="1800" dirty="0" err="1">
                <a:solidFill>
                  <a:srgbClr val="FF0000"/>
                </a:solidFill>
              </a:rPr>
              <a:t>B+tree</a:t>
            </a:r>
            <a:r>
              <a:rPr lang="en-US" sz="1800" dirty="0">
                <a:solidFill>
                  <a:srgbClr val="FF0000"/>
                </a:solidFill>
              </a:rPr>
              <a:t> structure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854409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97BCB-EDD5-004F-A769-11B8DF944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Master File Table (MFT)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3C78B5E7-7A14-BD4E-AD27-5AA48F16CDE2}"/>
              </a:ext>
            </a:extLst>
          </p:cNvPr>
          <p:cNvSpPr/>
          <p:nvPr/>
        </p:nvSpPr>
        <p:spPr>
          <a:xfrm>
            <a:off x="1003590" y="2337632"/>
            <a:ext cx="381936" cy="17653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A532D33-B489-F840-83D4-8010A9BBDA20}"/>
              </a:ext>
            </a:extLst>
          </p:cNvPr>
          <p:cNvSpPr/>
          <p:nvPr/>
        </p:nvSpPr>
        <p:spPr>
          <a:xfrm>
            <a:off x="1003590" y="2514166"/>
            <a:ext cx="381936" cy="17653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B47DD3CC-F524-D341-AE72-85A465DE9401}"/>
              </a:ext>
            </a:extLst>
          </p:cNvPr>
          <p:cNvSpPr/>
          <p:nvPr/>
        </p:nvSpPr>
        <p:spPr>
          <a:xfrm>
            <a:off x="1003590" y="2690700"/>
            <a:ext cx="381936" cy="17653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B9B2B57-DCA5-3748-952D-CF0FC025C6AE}"/>
              </a:ext>
            </a:extLst>
          </p:cNvPr>
          <p:cNvSpPr/>
          <p:nvPr/>
        </p:nvSpPr>
        <p:spPr>
          <a:xfrm>
            <a:off x="1003590" y="2867233"/>
            <a:ext cx="381936" cy="17653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6D58CD1A-6CE2-984C-B2D9-D03711E844D0}"/>
              </a:ext>
            </a:extLst>
          </p:cNvPr>
          <p:cNvSpPr/>
          <p:nvPr/>
        </p:nvSpPr>
        <p:spPr>
          <a:xfrm>
            <a:off x="1003590" y="3043767"/>
            <a:ext cx="381936" cy="17653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4B1F789-47D0-674E-9942-462A2AC91162}"/>
              </a:ext>
            </a:extLst>
          </p:cNvPr>
          <p:cNvSpPr/>
          <p:nvPr/>
        </p:nvSpPr>
        <p:spPr>
          <a:xfrm>
            <a:off x="1003590" y="3220300"/>
            <a:ext cx="381936" cy="17653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15EB5EF9-11FB-E14B-81DA-3BD003DA0CD8}"/>
              </a:ext>
            </a:extLst>
          </p:cNvPr>
          <p:cNvSpPr/>
          <p:nvPr/>
        </p:nvSpPr>
        <p:spPr>
          <a:xfrm>
            <a:off x="1003590" y="3396834"/>
            <a:ext cx="381936" cy="17653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D0BFBC70-00DD-FA46-B10D-62BF8E75869B}"/>
              </a:ext>
            </a:extLst>
          </p:cNvPr>
          <p:cNvSpPr/>
          <p:nvPr/>
        </p:nvSpPr>
        <p:spPr>
          <a:xfrm>
            <a:off x="1003590" y="3573368"/>
            <a:ext cx="381936" cy="17653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2942397-EEA4-734F-B616-13DDF1280E13}"/>
              </a:ext>
            </a:extLst>
          </p:cNvPr>
          <p:cNvSpPr/>
          <p:nvPr/>
        </p:nvSpPr>
        <p:spPr>
          <a:xfrm>
            <a:off x="1003590" y="3749901"/>
            <a:ext cx="381936" cy="17653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98B3ADA0-13E8-AD4E-937F-AF3993C5EA6F}"/>
              </a:ext>
            </a:extLst>
          </p:cNvPr>
          <p:cNvSpPr/>
          <p:nvPr/>
        </p:nvSpPr>
        <p:spPr>
          <a:xfrm>
            <a:off x="1003590" y="3926435"/>
            <a:ext cx="381936" cy="17653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854CE19A-522D-1641-AFBF-1C1AA46060C4}"/>
              </a:ext>
            </a:extLst>
          </p:cNvPr>
          <p:cNvSpPr/>
          <p:nvPr/>
        </p:nvSpPr>
        <p:spPr>
          <a:xfrm>
            <a:off x="1003590" y="4102969"/>
            <a:ext cx="381936" cy="17653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34CD190F-B342-7D41-AC8D-06C85AE9DA0D}"/>
              </a:ext>
            </a:extLst>
          </p:cNvPr>
          <p:cNvSpPr/>
          <p:nvPr/>
        </p:nvSpPr>
        <p:spPr>
          <a:xfrm>
            <a:off x="1003590" y="4279502"/>
            <a:ext cx="381936" cy="17653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BD5EE2FF-BC46-F043-BA5A-A1E67F682CD3}"/>
              </a:ext>
            </a:extLst>
          </p:cNvPr>
          <p:cNvSpPr/>
          <p:nvPr/>
        </p:nvSpPr>
        <p:spPr>
          <a:xfrm>
            <a:off x="1003590" y="4456036"/>
            <a:ext cx="381936" cy="17653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2E4D07F6-47E9-4548-8D7A-B0A472C66DD1}"/>
              </a:ext>
            </a:extLst>
          </p:cNvPr>
          <p:cNvSpPr/>
          <p:nvPr/>
        </p:nvSpPr>
        <p:spPr>
          <a:xfrm>
            <a:off x="1003590" y="4632569"/>
            <a:ext cx="381936" cy="17653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A848F7B9-9263-5D43-9F09-FDDA1A12BD7A}"/>
              </a:ext>
            </a:extLst>
          </p:cNvPr>
          <p:cNvSpPr/>
          <p:nvPr/>
        </p:nvSpPr>
        <p:spPr>
          <a:xfrm>
            <a:off x="1003590" y="4809103"/>
            <a:ext cx="381936" cy="17653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8746BAA-D49C-6743-9A9F-CD66B5579A38}"/>
              </a:ext>
            </a:extLst>
          </p:cNvPr>
          <p:cNvSpPr/>
          <p:nvPr/>
        </p:nvSpPr>
        <p:spPr>
          <a:xfrm>
            <a:off x="1003590" y="4985637"/>
            <a:ext cx="381936" cy="17653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61D86FCA-7D4C-734D-8B29-546E6F77F0A1}"/>
              </a:ext>
            </a:extLst>
          </p:cNvPr>
          <p:cNvGrpSpPr/>
          <p:nvPr/>
        </p:nvGrpSpPr>
        <p:grpSpPr>
          <a:xfrm>
            <a:off x="1575469" y="1632846"/>
            <a:ext cx="2167302" cy="1039991"/>
            <a:chOff x="1575469" y="1632846"/>
            <a:chExt cx="2167302" cy="103999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EBE68B2-9675-3045-BC86-53431DD140D4}"/>
                </a:ext>
              </a:extLst>
            </p:cNvPr>
            <p:cNvCxnSpPr>
              <a:cxnSpLocks/>
              <a:stCxn id="89" idx="0"/>
              <a:endCxn id="93" idx="2"/>
            </p:cNvCxnSpPr>
            <p:nvPr/>
          </p:nvCxnSpPr>
          <p:spPr>
            <a:xfrm flipV="1">
              <a:off x="2108128" y="2304359"/>
              <a:ext cx="550992" cy="368478"/>
            </a:xfrm>
            <a:prstGeom prst="line">
              <a:avLst/>
            </a:prstGeom>
            <a:ln w="9525">
              <a:solidFill>
                <a:schemeClr val="bg1">
                  <a:lumMod val="50000"/>
                </a:schemeClr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B5A77CC1-036F-8341-BFDB-EFB303456979}"/>
                </a:ext>
              </a:extLst>
            </p:cNvPr>
            <p:cNvSpPr txBox="1"/>
            <p:nvPr/>
          </p:nvSpPr>
          <p:spPr>
            <a:xfrm>
              <a:off x="1575469" y="1632846"/>
              <a:ext cx="2167302" cy="671513"/>
            </a:xfrm>
            <a:prstGeom prst="rect">
              <a:avLst/>
            </a:prstGeom>
            <a:solidFill>
              <a:schemeClr val="bg2">
                <a:alpha val="72000"/>
              </a:schemeClr>
            </a:solidFill>
            <a:ln w="19050">
              <a:solidFill>
                <a:schemeClr val="accent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200" dirty="0"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rPr>
                <a:t>Create time, modify time, access time, owner id, security specifier, flags (read-only, hidden, sys)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F18D749C-CE6B-0342-B5EB-76A9CDEAFE18}"/>
              </a:ext>
            </a:extLst>
          </p:cNvPr>
          <p:cNvGrpSpPr/>
          <p:nvPr/>
        </p:nvGrpSpPr>
        <p:grpSpPr>
          <a:xfrm>
            <a:off x="3890651" y="1641631"/>
            <a:ext cx="1384280" cy="1031206"/>
            <a:chOff x="3890651" y="1641631"/>
            <a:chExt cx="1384280" cy="1031206"/>
          </a:xfrm>
        </p:grpSpPr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45E78751-DE87-3D47-A384-473AB4DF7E5F}"/>
                </a:ext>
              </a:extLst>
            </p:cNvPr>
            <p:cNvCxnSpPr>
              <a:cxnSpLocks/>
              <a:stCxn id="91" idx="0"/>
              <a:endCxn id="105" idx="2"/>
            </p:cNvCxnSpPr>
            <p:nvPr/>
          </p:nvCxnSpPr>
          <p:spPr>
            <a:xfrm flipV="1">
              <a:off x="3890651" y="2287962"/>
              <a:ext cx="707798" cy="384875"/>
            </a:xfrm>
            <a:prstGeom prst="line">
              <a:avLst/>
            </a:prstGeom>
            <a:ln w="9525">
              <a:solidFill>
                <a:schemeClr val="bg1">
                  <a:lumMod val="50000"/>
                </a:schemeClr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19F5E02B-9A16-EE4D-B2F0-D0E120B8D62F}"/>
                </a:ext>
              </a:extLst>
            </p:cNvPr>
            <p:cNvSpPr txBox="1"/>
            <p:nvPr/>
          </p:nvSpPr>
          <p:spPr>
            <a:xfrm>
              <a:off x="3921967" y="1641631"/>
              <a:ext cx="1352964" cy="646331"/>
            </a:xfrm>
            <a:prstGeom prst="rect">
              <a:avLst/>
            </a:prstGeom>
            <a:solidFill>
              <a:schemeClr val="bg2">
                <a:alpha val="72000"/>
              </a:schemeClr>
            </a:solidFill>
            <a:ln w="19050">
              <a:solidFill>
                <a:schemeClr val="accent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200" dirty="0"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rPr>
                <a:t>Small files could fit in MFT record (</a:t>
              </a:r>
              <a:r>
                <a:rPr lang="en-US" sz="1200" dirty="0">
                  <a:solidFill>
                    <a:srgbClr val="FF0000"/>
                  </a:solidFill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rPr>
                <a:t>resident attribute</a:t>
              </a:r>
              <a:r>
                <a:rPr lang="en-US" sz="1200" dirty="0"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rPr>
                <a:t>) </a:t>
              </a:r>
            </a:p>
          </p:txBody>
        </p:sp>
      </p:grpSp>
      <p:sp>
        <p:nvSpPr>
          <p:cNvPr id="111" name="Rectangle 110">
            <a:extLst>
              <a:ext uri="{FF2B5EF4-FFF2-40B4-BE49-F238E27FC236}">
                <a16:creationId xmlns:a16="http://schemas.microsoft.com/office/drawing/2014/main" id="{8F531521-4892-9147-AFD6-5B0B8042832D}"/>
              </a:ext>
            </a:extLst>
          </p:cNvPr>
          <p:cNvSpPr/>
          <p:nvPr/>
        </p:nvSpPr>
        <p:spPr>
          <a:xfrm>
            <a:off x="1003590" y="5162170"/>
            <a:ext cx="381936" cy="17653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8E6BCE77-8371-7C4F-9B2E-C9F8B73D260E}"/>
              </a:ext>
            </a:extLst>
          </p:cNvPr>
          <p:cNvSpPr/>
          <p:nvPr/>
        </p:nvSpPr>
        <p:spPr>
          <a:xfrm>
            <a:off x="1003590" y="5338704"/>
            <a:ext cx="381936" cy="17653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3923C482-E9C3-6344-A2BE-B826B0C0FDD4}"/>
              </a:ext>
            </a:extLst>
          </p:cNvPr>
          <p:cNvSpPr/>
          <p:nvPr/>
        </p:nvSpPr>
        <p:spPr>
          <a:xfrm>
            <a:off x="1003590" y="5515238"/>
            <a:ext cx="381936" cy="17653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9FCBD019-77A9-7444-AF4E-E26A79010451}"/>
              </a:ext>
            </a:extLst>
          </p:cNvPr>
          <p:cNvSpPr/>
          <p:nvPr/>
        </p:nvSpPr>
        <p:spPr>
          <a:xfrm>
            <a:off x="1003590" y="5691771"/>
            <a:ext cx="381936" cy="17653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371FFD8A-C746-914B-865C-C5FFFC28710F}"/>
              </a:ext>
            </a:extLst>
          </p:cNvPr>
          <p:cNvSpPr/>
          <p:nvPr/>
        </p:nvSpPr>
        <p:spPr>
          <a:xfrm>
            <a:off x="1003590" y="5868305"/>
            <a:ext cx="381936" cy="17653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5568A060-C07D-974E-AAA9-DEAF162FEA74}"/>
              </a:ext>
            </a:extLst>
          </p:cNvPr>
          <p:cNvSpPr/>
          <p:nvPr/>
        </p:nvSpPr>
        <p:spPr>
          <a:xfrm>
            <a:off x="1003590" y="6044838"/>
            <a:ext cx="381936" cy="17653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C940F281-3819-3A40-89D2-C072328364DA}"/>
              </a:ext>
            </a:extLst>
          </p:cNvPr>
          <p:cNvSpPr txBox="1"/>
          <p:nvPr/>
        </p:nvSpPr>
        <p:spPr>
          <a:xfrm>
            <a:off x="6016211" y="4545394"/>
            <a:ext cx="2596147" cy="646331"/>
          </a:xfrm>
          <a:prstGeom prst="rect">
            <a:avLst/>
          </a:prstGeom>
          <a:solidFill>
            <a:schemeClr val="bg2">
              <a:alpha val="72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>
                <a:latin typeface="Gill Sans Light" panose="020B0302020104020203" pitchFamily="34" charset="-79"/>
                <a:ea typeface="Gill Sans" charset="0"/>
                <a:cs typeface="Gill Sans Light" panose="020B0302020104020203" pitchFamily="34" charset="-79"/>
              </a:rPr>
              <a:t>When file has too many attributes (e.g., fragmented file with many data extents), multiple MFT records are used</a:t>
            </a:r>
          </a:p>
        </p:txBody>
      </p: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78342BA0-D4D0-8344-A0AE-51F6EF335D6E}"/>
              </a:ext>
            </a:extLst>
          </p:cNvPr>
          <p:cNvGrpSpPr/>
          <p:nvPr/>
        </p:nvGrpSpPr>
        <p:grpSpPr>
          <a:xfrm>
            <a:off x="1519140" y="4297756"/>
            <a:ext cx="1628326" cy="1114206"/>
            <a:chOff x="1519140" y="4297756"/>
            <a:chExt cx="1628326" cy="1114206"/>
          </a:xfrm>
        </p:grpSpPr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36CA75C6-A451-9D43-8362-81922C7E47E7}"/>
                </a:ext>
              </a:extLst>
            </p:cNvPr>
            <p:cNvCxnSpPr>
              <a:cxnSpLocks/>
              <a:stCxn id="108" idx="2"/>
              <a:endCxn id="128" idx="0"/>
            </p:cNvCxnSpPr>
            <p:nvPr/>
          </p:nvCxnSpPr>
          <p:spPr>
            <a:xfrm flipH="1">
              <a:off x="2333303" y="4297756"/>
              <a:ext cx="556857" cy="442693"/>
            </a:xfrm>
            <a:prstGeom prst="line">
              <a:avLst/>
            </a:prstGeom>
            <a:ln w="9525">
              <a:solidFill>
                <a:schemeClr val="bg1">
                  <a:lumMod val="50000"/>
                </a:schemeClr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FFFA522E-3393-344D-BC01-982C4A858D92}"/>
                </a:ext>
              </a:extLst>
            </p:cNvPr>
            <p:cNvSpPr txBox="1"/>
            <p:nvPr/>
          </p:nvSpPr>
          <p:spPr>
            <a:xfrm>
              <a:off x="1519140" y="4740449"/>
              <a:ext cx="1628326" cy="671513"/>
            </a:xfrm>
            <a:prstGeom prst="rect">
              <a:avLst/>
            </a:prstGeom>
            <a:solidFill>
              <a:schemeClr val="bg2">
                <a:alpha val="72000"/>
              </a:schemeClr>
            </a:solidFill>
            <a:ln w="19050">
              <a:solidFill>
                <a:schemeClr val="accent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200" dirty="0"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rPr>
                <a:t>Attribute list in first record indicates where to find each attribute</a:t>
              </a:r>
            </a:p>
          </p:txBody>
        </p:sp>
      </p:grpSp>
      <p:sp>
        <p:nvSpPr>
          <p:cNvPr id="129" name="TextBox 128">
            <a:extLst>
              <a:ext uri="{FF2B5EF4-FFF2-40B4-BE49-F238E27FC236}">
                <a16:creationId xmlns:a16="http://schemas.microsoft.com/office/drawing/2014/main" id="{39D14D5F-C642-184D-95FB-6EEBAAD3C717}"/>
              </a:ext>
            </a:extLst>
          </p:cNvPr>
          <p:cNvSpPr txBox="1"/>
          <p:nvPr/>
        </p:nvSpPr>
        <p:spPr>
          <a:xfrm>
            <a:off x="964891" y="2043191"/>
            <a:ext cx="459335" cy="2797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2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MFT</a:t>
            </a:r>
          </a:p>
        </p:txBody>
      </p: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2653D4CC-BA89-CC4E-9E53-C1E8877E74E5}"/>
              </a:ext>
            </a:extLst>
          </p:cNvPr>
          <p:cNvGrpSpPr/>
          <p:nvPr/>
        </p:nvGrpSpPr>
        <p:grpSpPr>
          <a:xfrm>
            <a:off x="1003590" y="2672837"/>
            <a:ext cx="4331272" cy="213607"/>
            <a:chOff x="1003590" y="2672837"/>
            <a:chExt cx="4331272" cy="213607"/>
          </a:xfrm>
        </p:grpSpPr>
        <p:sp>
          <p:nvSpPr>
            <p:cNvPr id="88" name="Trapezoid 87">
              <a:extLst>
                <a:ext uri="{FF2B5EF4-FFF2-40B4-BE49-F238E27FC236}">
                  <a16:creationId xmlns:a16="http://schemas.microsoft.com/office/drawing/2014/main" id="{C9A05EAC-6E21-014F-B82B-8CF54BA620AE}"/>
                </a:ext>
              </a:extLst>
            </p:cNvPr>
            <p:cNvSpPr/>
            <p:nvPr/>
          </p:nvSpPr>
          <p:spPr>
            <a:xfrm rot="16200000">
              <a:off x="1468665" y="2585293"/>
              <a:ext cx="213607" cy="388695"/>
            </a:xfrm>
            <a:prstGeom prst="trapezoid">
              <a:avLst>
                <a:gd name="adj" fmla="val 8785"/>
              </a:avLst>
            </a:prstGeom>
            <a:noFill/>
            <a:ln w="952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3C3CA317-C131-754A-8FC6-046B775AD433}"/>
                </a:ext>
              </a:extLst>
            </p:cNvPr>
            <p:cNvSpPr/>
            <p:nvPr/>
          </p:nvSpPr>
          <p:spPr>
            <a:xfrm>
              <a:off x="1769816" y="2672837"/>
              <a:ext cx="676623" cy="21360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Gill Sans Light" panose="020B0302020104020203" pitchFamily="34" charset="-79"/>
                  <a:cs typeface="Gill Sans Light" panose="020B0302020104020203" pitchFamily="34" charset="-79"/>
                </a:rPr>
                <a:t>Std. Info.</a:t>
              </a: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C4E83F09-5B7B-104B-82D8-1C39049B5D2A}"/>
                </a:ext>
              </a:extLst>
            </p:cNvPr>
            <p:cNvSpPr/>
            <p:nvPr/>
          </p:nvSpPr>
          <p:spPr>
            <a:xfrm>
              <a:off x="2446439" y="2672837"/>
              <a:ext cx="753340" cy="213606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Gill Sans Light" panose="020B0302020104020203" pitchFamily="34" charset="-79"/>
                  <a:cs typeface="Gill Sans Light" panose="020B0302020104020203" pitchFamily="34" charset="-79"/>
                </a:rPr>
                <a:t>File Name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5737D081-57DE-1447-9BAC-2584C3A44D00}"/>
                </a:ext>
              </a:extLst>
            </p:cNvPr>
            <p:cNvSpPr/>
            <p:nvPr/>
          </p:nvSpPr>
          <p:spPr>
            <a:xfrm>
              <a:off x="3199778" y="2672837"/>
              <a:ext cx="1381745" cy="2136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Gill Sans Light" panose="020B0302020104020203" pitchFamily="34" charset="-79"/>
                  <a:cs typeface="Gill Sans Light" panose="020B0302020104020203" pitchFamily="34" charset="-79"/>
                </a:rPr>
                <a:t>Data (resident)</a:t>
              </a: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685304A2-EE41-C040-A4B2-330DA0BD9074}"/>
                </a:ext>
              </a:extLst>
            </p:cNvPr>
            <p:cNvSpPr/>
            <p:nvPr/>
          </p:nvSpPr>
          <p:spPr>
            <a:xfrm>
              <a:off x="4581522" y="2672837"/>
              <a:ext cx="753340" cy="2136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Gill Sans Light" panose="020B0302020104020203" pitchFamily="34" charset="-79"/>
                  <a:cs typeface="Gill Sans Light" panose="020B0302020104020203" pitchFamily="34" charset="-79"/>
                </a:rPr>
                <a:t>(free)</a:t>
              </a:r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F542B813-FFA9-0D4F-83B1-0277AC032781}"/>
                </a:ext>
              </a:extLst>
            </p:cNvPr>
            <p:cNvSpPr/>
            <p:nvPr/>
          </p:nvSpPr>
          <p:spPr>
            <a:xfrm>
              <a:off x="1003590" y="2690700"/>
              <a:ext cx="381936" cy="17653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9F6F93FD-4C11-D948-885C-9984C46F1ABF}"/>
              </a:ext>
            </a:extLst>
          </p:cNvPr>
          <p:cNvGrpSpPr/>
          <p:nvPr/>
        </p:nvGrpSpPr>
        <p:grpSpPr>
          <a:xfrm>
            <a:off x="1003590" y="2813884"/>
            <a:ext cx="7645890" cy="1282904"/>
            <a:chOff x="1003590" y="2813884"/>
            <a:chExt cx="7645890" cy="1282904"/>
          </a:xfrm>
        </p:grpSpPr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179DF4B7-7713-0C46-BF4D-0B2C598E0F16}"/>
                </a:ext>
              </a:extLst>
            </p:cNvPr>
            <p:cNvSpPr/>
            <p:nvPr/>
          </p:nvSpPr>
          <p:spPr>
            <a:xfrm>
              <a:off x="3278699" y="3005949"/>
              <a:ext cx="3139475" cy="371420"/>
            </a:xfrm>
            <a:custGeom>
              <a:avLst/>
              <a:gdLst>
                <a:gd name="connsiteX0" fmla="*/ 0 w 3171217"/>
                <a:gd name="connsiteY0" fmla="*/ 408562 h 408562"/>
                <a:gd name="connsiteX1" fmla="*/ 0 w 3171217"/>
                <a:gd name="connsiteY1" fmla="*/ 0 h 408562"/>
                <a:gd name="connsiteX2" fmla="*/ 3171217 w 3171217"/>
                <a:gd name="connsiteY2" fmla="*/ 0 h 40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71217" h="408562">
                  <a:moveTo>
                    <a:pt x="0" y="408562"/>
                  </a:moveTo>
                  <a:lnTo>
                    <a:pt x="0" y="0"/>
                  </a:lnTo>
                  <a:lnTo>
                    <a:pt x="3171217" y="0"/>
                  </a:lnTo>
                </a:path>
              </a:pathLst>
            </a:custGeom>
            <a:noFill/>
            <a:ln w="9525">
              <a:solidFill>
                <a:schemeClr val="tx1"/>
              </a:solidFill>
              <a:prstDash val="sysDot"/>
              <a:tailEnd type="stealt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57583974-8D3B-B048-9D5B-981AF853DCB5}"/>
                </a:ext>
              </a:extLst>
            </p:cNvPr>
            <p:cNvSpPr/>
            <p:nvPr/>
          </p:nvSpPr>
          <p:spPr>
            <a:xfrm>
              <a:off x="6179405" y="3005949"/>
              <a:ext cx="238769" cy="1087729"/>
            </a:xfrm>
            <a:custGeom>
              <a:avLst/>
              <a:gdLst>
                <a:gd name="connsiteX0" fmla="*/ 0 w 262646"/>
                <a:gd name="connsiteY0" fmla="*/ 0 h 1196502"/>
                <a:gd name="connsiteX1" fmla="*/ 0 w 262646"/>
                <a:gd name="connsiteY1" fmla="*/ 1196502 h 1196502"/>
                <a:gd name="connsiteX2" fmla="*/ 262646 w 262646"/>
                <a:gd name="connsiteY2" fmla="*/ 1196502 h 1196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646" h="1196502">
                  <a:moveTo>
                    <a:pt x="0" y="0"/>
                  </a:moveTo>
                  <a:lnTo>
                    <a:pt x="0" y="1196502"/>
                  </a:lnTo>
                  <a:lnTo>
                    <a:pt x="262646" y="1196502"/>
                  </a:lnTo>
                </a:path>
              </a:pathLst>
            </a:custGeom>
            <a:noFill/>
            <a:ln w="9525">
              <a:solidFill>
                <a:schemeClr val="tx1"/>
              </a:solidFill>
              <a:prstDash val="sysDot"/>
              <a:tailEnd type="stealt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F223E535-1867-2D47-913D-81B3320AF7B6}"/>
                </a:ext>
              </a:extLst>
            </p:cNvPr>
            <p:cNvSpPr/>
            <p:nvPr/>
          </p:nvSpPr>
          <p:spPr>
            <a:xfrm flipV="1">
              <a:off x="3437263" y="3215562"/>
              <a:ext cx="2379565" cy="160902"/>
            </a:xfrm>
            <a:custGeom>
              <a:avLst/>
              <a:gdLst>
                <a:gd name="connsiteX0" fmla="*/ 0 w 2363821"/>
                <a:gd name="connsiteY0" fmla="*/ 0 h 233463"/>
                <a:gd name="connsiteX1" fmla="*/ 0 w 2363821"/>
                <a:gd name="connsiteY1" fmla="*/ 233463 h 233463"/>
                <a:gd name="connsiteX2" fmla="*/ 2363821 w 2363821"/>
                <a:gd name="connsiteY2" fmla="*/ 233463 h 233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3821" h="233463">
                  <a:moveTo>
                    <a:pt x="0" y="0"/>
                  </a:moveTo>
                  <a:lnTo>
                    <a:pt x="0" y="233463"/>
                  </a:lnTo>
                  <a:lnTo>
                    <a:pt x="2363821" y="233463"/>
                  </a:lnTo>
                </a:path>
              </a:pathLst>
            </a:custGeom>
            <a:noFill/>
            <a:ln w="9525">
              <a:solidFill>
                <a:schemeClr val="tx1"/>
              </a:solidFill>
              <a:prstDash val="sysDot"/>
              <a:tailEnd type="stealt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27E66DEB-D36D-2741-8802-043DDC73D7AC}"/>
                </a:ext>
              </a:extLst>
            </p:cNvPr>
            <p:cNvSpPr/>
            <p:nvPr/>
          </p:nvSpPr>
          <p:spPr>
            <a:xfrm>
              <a:off x="5576011" y="3225899"/>
              <a:ext cx="238769" cy="834412"/>
            </a:xfrm>
            <a:custGeom>
              <a:avLst/>
              <a:gdLst>
                <a:gd name="connsiteX0" fmla="*/ 0 w 262646"/>
                <a:gd name="connsiteY0" fmla="*/ 0 h 1196502"/>
                <a:gd name="connsiteX1" fmla="*/ 0 w 262646"/>
                <a:gd name="connsiteY1" fmla="*/ 1196502 h 1196502"/>
                <a:gd name="connsiteX2" fmla="*/ 262646 w 262646"/>
                <a:gd name="connsiteY2" fmla="*/ 1196502 h 1196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646" h="1196502">
                  <a:moveTo>
                    <a:pt x="0" y="0"/>
                  </a:moveTo>
                  <a:lnTo>
                    <a:pt x="0" y="1196502"/>
                  </a:lnTo>
                  <a:lnTo>
                    <a:pt x="262646" y="1196502"/>
                  </a:lnTo>
                </a:path>
              </a:pathLst>
            </a:custGeom>
            <a:noFill/>
            <a:ln w="9525">
              <a:solidFill>
                <a:schemeClr val="tx1"/>
              </a:solidFill>
              <a:prstDash val="sysDot"/>
              <a:tailEnd type="stealt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94" name="Trapezoid 93">
              <a:extLst>
                <a:ext uri="{FF2B5EF4-FFF2-40B4-BE49-F238E27FC236}">
                  <a16:creationId xmlns:a16="http://schemas.microsoft.com/office/drawing/2014/main" id="{E586E08E-DA97-9648-9F5C-77A99CFC1DAB}"/>
                </a:ext>
              </a:extLst>
            </p:cNvPr>
            <p:cNvSpPr/>
            <p:nvPr/>
          </p:nvSpPr>
          <p:spPr>
            <a:xfrm rot="16200000">
              <a:off x="1468665" y="3294563"/>
              <a:ext cx="213607" cy="388695"/>
            </a:xfrm>
            <a:prstGeom prst="trapezoid">
              <a:avLst>
                <a:gd name="adj" fmla="val 8785"/>
              </a:avLst>
            </a:prstGeom>
            <a:noFill/>
            <a:ln w="952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04F8BB8F-8471-134B-A295-A06A20EF2059}"/>
                </a:ext>
              </a:extLst>
            </p:cNvPr>
            <p:cNvSpPr/>
            <p:nvPr/>
          </p:nvSpPr>
          <p:spPr>
            <a:xfrm>
              <a:off x="1769816" y="3382107"/>
              <a:ext cx="676623" cy="21360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Gill Sans Light" panose="020B0302020104020203" pitchFamily="34" charset="-79"/>
                  <a:cs typeface="Gill Sans Light" panose="020B0302020104020203" pitchFamily="34" charset="-79"/>
                </a:rPr>
                <a:t>Std. Info.</a:t>
              </a: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71D0E10E-7A22-294E-A934-F37F58EA81BA}"/>
                </a:ext>
              </a:extLst>
            </p:cNvPr>
            <p:cNvSpPr/>
            <p:nvPr/>
          </p:nvSpPr>
          <p:spPr>
            <a:xfrm>
              <a:off x="2446439" y="3382107"/>
              <a:ext cx="753340" cy="213606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Gill Sans Light" panose="020B0302020104020203" pitchFamily="34" charset="-79"/>
                  <a:cs typeface="Gill Sans Light" panose="020B0302020104020203" pitchFamily="34" charset="-79"/>
                </a:rPr>
                <a:t>File Name</a:t>
              </a: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2301275C-3EE6-FA43-BE79-A0DC2275DAC7}"/>
                </a:ext>
              </a:extLst>
            </p:cNvPr>
            <p:cNvSpPr/>
            <p:nvPr/>
          </p:nvSpPr>
          <p:spPr>
            <a:xfrm>
              <a:off x="3199778" y="3382107"/>
              <a:ext cx="1593424" cy="213606"/>
            </a:xfrm>
            <a:prstGeom prst="rect">
              <a:avLst/>
            </a:prstGeom>
            <a:solidFill>
              <a:srgbClr val="FFFDA9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Gill Sans Light" panose="020B0302020104020203" pitchFamily="34" charset="-79"/>
                  <a:cs typeface="Gill Sans Light" panose="020B0302020104020203" pitchFamily="34" charset="-79"/>
                </a:rPr>
                <a:t>Data (nonresident)</a:t>
              </a: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170AEB54-0473-1841-ACA6-9D7E2988CEED}"/>
                </a:ext>
              </a:extLst>
            </p:cNvPr>
            <p:cNvSpPr/>
            <p:nvPr/>
          </p:nvSpPr>
          <p:spPr>
            <a:xfrm>
              <a:off x="4784493" y="3382107"/>
              <a:ext cx="550368" cy="2136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Gill Sans Light" panose="020B0302020104020203" pitchFamily="34" charset="-79"/>
                  <a:cs typeface="Gill Sans Light" panose="020B0302020104020203" pitchFamily="34" charset="-79"/>
                </a:rPr>
                <a:t>(free)</a:t>
              </a: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D4AFE856-584A-0F49-B07F-02CD0C9B4BEE}"/>
                </a:ext>
              </a:extLst>
            </p:cNvPr>
            <p:cNvSpPr/>
            <p:nvPr/>
          </p:nvSpPr>
          <p:spPr>
            <a:xfrm rot="5400000">
              <a:off x="5970932" y="3463191"/>
              <a:ext cx="1079552" cy="187641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  <a:latin typeface="Gill Sans Light" panose="020B0302020104020203" pitchFamily="34" charset="-79"/>
                  <a:cs typeface="Gill Sans Light" panose="020B0302020104020203" pitchFamily="34" charset="-79"/>
                </a:rPr>
                <a:t>Data Extent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C5EB14BB-C655-1C48-857B-731E8F89275D}"/>
                </a:ext>
              </a:extLst>
            </p:cNvPr>
            <p:cNvSpPr/>
            <p:nvPr/>
          </p:nvSpPr>
          <p:spPr>
            <a:xfrm rot="5400000">
              <a:off x="5494480" y="3543687"/>
              <a:ext cx="834411" cy="187641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  <a:latin typeface="Gill Sans Light" panose="020B0302020104020203" pitchFamily="34" charset="-79"/>
                  <a:cs typeface="Gill Sans Light" panose="020B0302020104020203" pitchFamily="34" charset="-79"/>
                </a:rPr>
                <a:t>Data Extent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DEAB3A58-C3D9-6443-99CC-9823AF6C75F3}"/>
                </a:ext>
              </a:extLst>
            </p:cNvPr>
            <p:cNvSpPr txBox="1"/>
            <p:nvPr/>
          </p:nvSpPr>
          <p:spPr>
            <a:xfrm>
              <a:off x="6082429" y="2813884"/>
              <a:ext cx="397866" cy="2308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900" dirty="0">
                  <a:latin typeface="Gill Sans Light" panose="020B0302020104020203" pitchFamily="34" charset="-79"/>
                  <a:cs typeface="Gill Sans Light" panose="020B0302020104020203" pitchFamily="34" charset="-79"/>
                </a:rPr>
                <a:t>Start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8112355A-A27A-E644-886A-BB40A4895085}"/>
                </a:ext>
              </a:extLst>
            </p:cNvPr>
            <p:cNvSpPr txBox="1"/>
            <p:nvPr/>
          </p:nvSpPr>
          <p:spPr>
            <a:xfrm rot="5400000">
              <a:off x="6032737" y="3440041"/>
              <a:ext cx="490840" cy="2308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900" dirty="0">
                  <a:latin typeface="Gill Sans Light" panose="020B0302020104020203" pitchFamily="34" charset="-79"/>
                  <a:cs typeface="Gill Sans Light" panose="020B0302020104020203" pitchFamily="34" charset="-79"/>
                </a:rPr>
                <a:t>Length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B0637547-2276-574B-9879-CACA7F49229F}"/>
                </a:ext>
              </a:extLst>
            </p:cNvPr>
            <p:cNvSpPr txBox="1"/>
            <p:nvPr/>
          </p:nvSpPr>
          <p:spPr>
            <a:xfrm>
              <a:off x="5480706" y="3020406"/>
              <a:ext cx="397866" cy="2308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900" dirty="0">
                  <a:latin typeface="Gill Sans Light" panose="020B0302020104020203" pitchFamily="34" charset="-79"/>
                  <a:cs typeface="Gill Sans Light" panose="020B0302020104020203" pitchFamily="34" charset="-79"/>
                </a:rPr>
                <a:t>Start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B3D7C74E-D601-C74C-9738-D4E3D15ED3EC}"/>
                </a:ext>
              </a:extLst>
            </p:cNvPr>
            <p:cNvSpPr txBox="1"/>
            <p:nvPr/>
          </p:nvSpPr>
          <p:spPr>
            <a:xfrm rot="5400000">
              <a:off x="5429343" y="3511328"/>
              <a:ext cx="490840" cy="2308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900" dirty="0">
                  <a:latin typeface="Gill Sans Light" panose="020B0302020104020203" pitchFamily="34" charset="-79"/>
                  <a:cs typeface="Gill Sans Light" panose="020B0302020104020203" pitchFamily="34" charset="-79"/>
                </a:rPr>
                <a:t>Length</a:t>
              </a: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C598E70D-7ABC-5946-A327-39D4D8C676C8}"/>
                </a:ext>
              </a:extLst>
            </p:cNvPr>
            <p:cNvSpPr txBox="1"/>
            <p:nvPr/>
          </p:nvSpPr>
          <p:spPr>
            <a:xfrm>
              <a:off x="6876278" y="3068171"/>
              <a:ext cx="1773202" cy="830997"/>
            </a:xfrm>
            <a:prstGeom prst="rect">
              <a:avLst/>
            </a:prstGeom>
            <a:solidFill>
              <a:schemeClr val="bg2">
                <a:alpha val="72000"/>
              </a:schemeClr>
            </a:solidFill>
            <a:ln w="19050">
              <a:solidFill>
                <a:schemeClr val="accent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200" dirty="0"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rPr>
                <a:t>Data of non-fragmented files (small or large) could be stored as </a:t>
              </a:r>
              <a:r>
                <a:rPr lang="en-US" sz="1200" dirty="0">
                  <a:solidFill>
                    <a:srgbClr val="FF0000"/>
                  </a:solidFill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rPr>
                <a:t>nonresident attribute</a:t>
              </a:r>
              <a:r>
                <a:rPr lang="en-US" sz="1200" dirty="0">
                  <a:latin typeface="Gill Sans Light" panose="020B0302020104020203" pitchFamily="34" charset="-79"/>
                  <a:ea typeface="Gill Sans" charset="0"/>
                  <a:cs typeface="Gill Sans Light" panose="020B0302020104020203" pitchFamily="34" charset="-79"/>
                </a:rPr>
                <a:t> in one record</a:t>
              </a: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D4E2BF9E-018C-174E-BA81-10070929084C}"/>
                </a:ext>
              </a:extLst>
            </p:cNvPr>
            <p:cNvSpPr/>
            <p:nvPr/>
          </p:nvSpPr>
          <p:spPr>
            <a:xfrm>
              <a:off x="1003590" y="3396834"/>
              <a:ext cx="381936" cy="17653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660DE91E-D5C6-1E44-A6EE-1E17C924D945}"/>
              </a:ext>
            </a:extLst>
          </p:cNvPr>
          <p:cNvGrpSpPr/>
          <p:nvPr/>
        </p:nvGrpSpPr>
        <p:grpSpPr>
          <a:xfrm>
            <a:off x="1003590" y="3920804"/>
            <a:ext cx="5873350" cy="2724469"/>
            <a:chOff x="1003590" y="3920804"/>
            <a:chExt cx="5873350" cy="2724469"/>
          </a:xfrm>
        </p:grpSpPr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509ADA35-6527-0845-9DC9-2CD7C7CC860A}"/>
                </a:ext>
              </a:extLst>
            </p:cNvPr>
            <p:cNvSpPr/>
            <p:nvPr/>
          </p:nvSpPr>
          <p:spPr>
            <a:xfrm>
              <a:off x="3203863" y="3981260"/>
              <a:ext cx="113355" cy="105798"/>
            </a:xfrm>
            <a:custGeom>
              <a:avLst/>
              <a:gdLst>
                <a:gd name="connsiteX0" fmla="*/ 0 w 124691"/>
                <a:gd name="connsiteY0" fmla="*/ 108065 h 116378"/>
                <a:gd name="connsiteX1" fmla="*/ 0 w 124691"/>
                <a:gd name="connsiteY1" fmla="*/ 0 h 116378"/>
                <a:gd name="connsiteX2" fmla="*/ 124691 w 124691"/>
                <a:gd name="connsiteY2" fmla="*/ 0 h 116378"/>
                <a:gd name="connsiteX3" fmla="*/ 124691 w 124691"/>
                <a:gd name="connsiteY3" fmla="*/ 116378 h 11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691" h="116378">
                  <a:moveTo>
                    <a:pt x="0" y="108065"/>
                  </a:moveTo>
                  <a:lnTo>
                    <a:pt x="0" y="0"/>
                  </a:lnTo>
                  <a:lnTo>
                    <a:pt x="124691" y="0"/>
                  </a:lnTo>
                  <a:lnTo>
                    <a:pt x="124691" y="116378"/>
                  </a:lnTo>
                </a:path>
              </a:pathLst>
            </a:custGeom>
            <a:noFill/>
            <a:ln w="9525">
              <a:solidFill>
                <a:schemeClr val="tx1"/>
              </a:solidFill>
              <a:prstDash val="sysDot"/>
              <a:tailEnd type="stealt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DE2D7FF5-2FB3-9041-9D4F-F0C1B650A111}"/>
                </a:ext>
              </a:extLst>
            </p:cNvPr>
            <p:cNvSpPr/>
            <p:nvPr/>
          </p:nvSpPr>
          <p:spPr>
            <a:xfrm>
              <a:off x="3120736" y="3920804"/>
              <a:ext cx="952185" cy="166255"/>
            </a:xfrm>
            <a:custGeom>
              <a:avLst/>
              <a:gdLst>
                <a:gd name="connsiteX0" fmla="*/ 0 w 1047404"/>
                <a:gd name="connsiteY0" fmla="*/ 174567 h 182880"/>
                <a:gd name="connsiteX1" fmla="*/ 0 w 1047404"/>
                <a:gd name="connsiteY1" fmla="*/ 0 h 182880"/>
                <a:gd name="connsiteX2" fmla="*/ 1047404 w 1047404"/>
                <a:gd name="connsiteY2" fmla="*/ 0 h 182880"/>
                <a:gd name="connsiteX3" fmla="*/ 1047404 w 1047404"/>
                <a:gd name="connsiteY3" fmla="*/ 182880 h 182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404" h="182880">
                  <a:moveTo>
                    <a:pt x="0" y="174567"/>
                  </a:moveTo>
                  <a:lnTo>
                    <a:pt x="0" y="0"/>
                  </a:lnTo>
                  <a:lnTo>
                    <a:pt x="1047404" y="0"/>
                  </a:lnTo>
                  <a:lnTo>
                    <a:pt x="1047404" y="182880"/>
                  </a:lnTo>
                </a:path>
              </a:pathLst>
            </a:custGeom>
            <a:noFill/>
            <a:ln w="9525">
              <a:solidFill>
                <a:schemeClr val="tx1"/>
              </a:solidFill>
              <a:prstDash val="sysDot"/>
              <a:tailEnd type="stealt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9AC166F7-D6B7-9E4F-AC25-6B4A9FB0B02B}"/>
                </a:ext>
              </a:extLst>
            </p:cNvPr>
            <p:cNvSpPr/>
            <p:nvPr/>
          </p:nvSpPr>
          <p:spPr>
            <a:xfrm>
              <a:off x="4211570" y="4297757"/>
              <a:ext cx="581634" cy="165174"/>
            </a:xfrm>
            <a:custGeom>
              <a:avLst/>
              <a:gdLst>
                <a:gd name="connsiteX0" fmla="*/ 0 w 2363821"/>
                <a:gd name="connsiteY0" fmla="*/ 0 h 233463"/>
                <a:gd name="connsiteX1" fmla="*/ 0 w 2363821"/>
                <a:gd name="connsiteY1" fmla="*/ 233463 h 233463"/>
                <a:gd name="connsiteX2" fmla="*/ 2363821 w 2363821"/>
                <a:gd name="connsiteY2" fmla="*/ 233463 h 233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3821" h="233463">
                  <a:moveTo>
                    <a:pt x="0" y="0"/>
                  </a:moveTo>
                  <a:lnTo>
                    <a:pt x="0" y="233463"/>
                  </a:lnTo>
                  <a:lnTo>
                    <a:pt x="2363821" y="233463"/>
                  </a:lnTo>
                </a:path>
              </a:pathLst>
            </a:custGeom>
            <a:noFill/>
            <a:ln w="9525">
              <a:solidFill>
                <a:schemeClr val="tx1"/>
              </a:solidFill>
              <a:prstDash val="sysDot"/>
              <a:tailEnd type="stealt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E93ED676-8351-944C-8E55-7C5A835106CC}"/>
                </a:ext>
              </a:extLst>
            </p:cNvPr>
            <p:cNvSpPr/>
            <p:nvPr/>
          </p:nvSpPr>
          <p:spPr>
            <a:xfrm>
              <a:off x="4669925" y="4462931"/>
              <a:ext cx="123277" cy="899352"/>
            </a:xfrm>
            <a:custGeom>
              <a:avLst/>
              <a:gdLst>
                <a:gd name="connsiteX0" fmla="*/ 0 w 262646"/>
                <a:gd name="connsiteY0" fmla="*/ 0 h 1196502"/>
                <a:gd name="connsiteX1" fmla="*/ 0 w 262646"/>
                <a:gd name="connsiteY1" fmla="*/ 1196502 h 1196502"/>
                <a:gd name="connsiteX2" fmla="*/ 262646 w 262646"/>
                <a:gd name="connsiteY2" fmla="*/ 1196502 h 1196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646" h="1196502">
                  <a:moveTo>
                    <a:pt x="0" y="0"/>
                  </a:moveTo>
                  <a:lnTo>
                    <a:pt x="0" y="1196502"/>
                  </a:lnTo>
                  <a:lnTo>
                    <a:pt x="262646" y="1196502"/>
                  </a:lnTo>
                </a:path>
              </a:pathLst>
            </a:custGeom>
            <a:noFill/>
            <a:ln w="9525">
              <a:solidFill>
                <a:schemeClr val="tx1"/>
              </a:solidFill>
              <a:prstDash val="sysDot"/>
              <a:tailEnd type="stealt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82B94876-66CE-F948-8A7A-67D24BA81D35}"/>
                </a:ext>
              </a:extLst>
            </p:cNvPr>
            <p:cNvSpPr/>
            <p:nvPr/>
          </p:nvSpPr>
          <p:spPr>
            <a:xfrm>
              <a:off x="4383540" y="4297757"/>
              <a:ext cx="891393" cy="83218"/>
            </a:xfrm>
            <a:custGeom>
              <a:avLst/>
              <a:gdLst>
                <a:gd name="connsiteX0" fmla="*/ 0 w 2363821"/>
                <a:gd name="connsiteY0" fmla="*/ 0 h 233463"/>
                <a:gd name="connsiteX1" fmla="*/ 0 w 2363821"/>
                <a:gd name="connsiteY1" fmla="*/ 233463 h 233463"/>
                <a:gd name="connsiteX2" fmla="*/ 2363821 w 2363821"/>
                <a:gd name="connsiteY2" fmla="*/ 233463 h 233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63821" h="233463">
                  <a:moveTo>
                    <a:pt x="0" y="0"/>
                  </a:moveTo>
                  <a:lnTo>
                    <a:pt x="0" y="233463"/>
                  </a:lnTo>
                  <a:lnTo>
                    <a:pt x="2363821" y="233463"/>
                  </a:lnTo>
                </a:path>
              </a:pathLst>
            </a:custGeom>
            <a:noFill/>
            <a:ln w="9525">
              <a:solidFill>
                <a:schemeClr val="tx1"/>
              </a:solidFill>
              <a:prstDash val="sysDot"/>
              <a:tailEnd type="stealt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21C2662D-0907-EB48-89B9-649802CFE08E}"/>
                </a:ext>
              </a:extLst>
            </p:cNvPr>
            <p:cNvSpPr/>
            <p:nvPr/>
          </p:nvSpPr>
          <p:spPr>
            <a:xfrm>
              <a:off x="5151653" y="4380976"/>
              <a:ext cx="123277" cy="726736"/>
            </a:xfrm>
            <a:custGeom>
              <a:avLst/>
              <a:gdLst>
                <a:gd name="connsiteX0" fmla="*/ 0 w 262646"/>
                <a:gd name="connsiteY0" fmla="*/ 0 h 1196502"/>
                <a:gd name="connsiteX1" fmla="*/ 0 w 262646"/>
                <a:gd name="connsiteY1" fmla="*/ 1196502 h 1196502"/>
                <a:gd name="connsiteX2" fmla="*/ 262646 w 262646"/>
                <a:gd name="connsiteY2" fmla="*/ 1196502 h 1196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646" h="1196502">
                  <a:moveTo>
                    <a:pt x="0" y="0"/>
                  </a:moveTo>
                  <a:lnTo>
                    <a:pt x="0" y="1196502"/>
                  </a:lnTo>
                  <a:lnTo>
                    <a:pt x="262646" y="1196502"/>
                  </a:lnTo>
                </a:path>
              </a:pathLst>
            </a:custGeom>
            <a:noFill/>
            <a:ln w="9525">
              <a:solidFill>
                <a:schemeClr val="tx1"/>
              </a:solidFill>
              <a:prstDash val="sysDot"/>
              <a:tailEnd type="stealt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76CE7B9E-A705-AF4B-8F41-3907ED11BFC8}"/>
                </a:ext>
              </a:extLst>
            </p:cNvPr>
            <p:cNvSpPr/>
            <p:nvPr/>
          </p:nvSpPr>
          <p:spPr>
            <a:xfrm>
              <a:off x="2898870" y="5755392"/>
              <a:ext cx="2856168" cy="106574"/>
            </a:xfrm>
            <a:custGeom>
              <a:avLst/>
              <a:gdLst>
                <a:gd name="connsiteX0" fmla="*/ 3141785 w 3141785"/>
                <a:gd name="connsiteY0" fmla="*/ 0 h 117231"/>
                <a:gd name="connsiteX1" fmla="*/ 0 w 3141785"/>
                <a:gd name="connsiteY1" fmla="*/ 0 h 117231"/>
                <a:gd name="connsiteX2" fmla="*/ 0 w 3141785"/>
                <a:gd name="connsiteY2" fmla="*/ 117231 h 117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41785" h="117231">
                  <a:moveTo>
                    <a:pt x="3141785" y="0"/>
                  </a:moveTo>
                  <a:lnTo>
                    <a:pt x="0" y="0"/>
                  </a:lnTo>
                  <a:lnTo>
                    <a:pt x="0" y="117231"/>
                  </a:lnTo>
                </a:path>
              </a:pathLst>
            </a:custGeom>
            <a:noFill/>
            <a:ln w="9525">
              <a:solidFill>
                <a:schemeClr val="tx1"/>
              </a:solidFill>
              <a:prstDash val="sysDot"/>
              <a:headEnd type="stealt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15D1EEFC-21FD-104A-A2D7-71C50A1B47D8}"/>
                </a:ext>
              </a:extLst>
            </p:cNvPr>
            <p:cNvSpPr/>
            <p:nvPr/>
          </p:nvSpPr>
          <p:spPr>
            <a:xfrm>
              <a:off x="2749667" y="5691448"/>
              <a:ext cx="3481399" cy="163413"/>
            </a:xfrm>
            <a:custGeom>
              <a:avLst/>
              <a:gdLst>
                <a:gd name="connsiteX0" fmla="*/ 3829539 w 3829539"/>
                <a:gd name="connsiteY0" fmla="*/ 0 h 179754"/>
                <a:gd name="connsiteX1" fmla="*/ 0 w 3829539"/>
                <a:gd name="connsiteY1" fmla="*/ 0 h 179754"/>
                <a:gd name="connsiteX2" fmla="*/ 0 w 3829539"/>
                <a:gd name="connsiteY2" fmla="*/ 179754 h 17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29539" h="179754">
                  <a:moveTo>
                    <a:pt x="3829539" y="0"/>
                  </a:moveTo>
                  <a:lnTo>
                    <a:pt x="0" y="0"/>
                  </a:lnTo>
                  <a:lnTo>
                    <a:pt x="0" y="179754"/>
                  </a:lnTo>
                </a:path>
              </a:pathLst>
            </a:custGeom>
            <a:noFill/>
            <a:ln w="9525">
              <a:solidFill>
                <a:schemeClr val="tx1"/>
              </a:solidFill>
              <a:prstDash val="sysDot"/>
              <a:headEnd type="stealt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9B2D1DF5-F438-B846-9E6F-18AF4D79DC46}"/>
                </a:ext>
              </a:extLst>
            </p:cNvPr>
            <p:cNvSpPr/>
            <p:nvPr/>
          </p:nvSpPr>
          <p:spPr>
            <a:xfrm>
              <a:off x="2607814" y="5627504"/>
              <a:ext cx="4078454" cy="234462"/>
            </a:xfrm>
            <a:custGeom>
              <a:avLst/>
              <a:gdLst>
                <a:gd name="connsiteX0" fmla="*/ 4415692 w 4415692"/>
                <a:gd name="connsiteY0" fmla="*/ 0 h 257908"/>
                <a:gd name="connsiteX1" fmla="*/ 0 w 4415692"/>
                <a:gd name="connsiteY1" fmla="*/ 0 h 257908"/>
                <a:gd name="connsiteX2" fmla="*/ 0 w 4415692"/>
                <a:gd name="connsiteY2" fmla="*/ 257908 h 25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15692" h="257908">
                  <a:moveTo>
                    <a:pt x="4415692" y="0"/>
                  </a:moveTo>
                  <a:lnTo>
                    <a:pt x="0" y="0"/>
                  </a:lnTo>
                  <a:lnTo>
                    <a:pt x="0" y="257908"/>
                  </a:lnTo>
                </a:path>
              </a:pathLst>
            </a:custGeom>
            <a:noFill/>
            <a:ln w="9525">
              <a:solidFill>
                <a:schemeClr val="tx1"/>
              </a:solidFill>
              <a:prstDash val="sysDot"/>
              <a:headEnd type="stealt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A5AFED51-0531-F540-9AA3-8A781944AED4}"/>
                </a:ext>
              </a:extLst>
            </p:cNvPr>
            <p:cNvSpPr/>
            <p:nvPr/>
          </p:nvSpPr>
          <p:spPr>
            <a:xfrm>
              <a:off x="5625162" y="5766049"/>
              <a:ext cx="123277" cy="877458"/>
            </a:xfrm>
            <a:custGeom>
              <a:avLst/>
              <a:gdLst>
                <a:gd name="connsiteX0" fmla="*/ 0 w 262646"/>
                <a:gd name="connsiteY0" fmla="*/ 0 h 1196502"/>
                <a:gd name="connsiteX1" fmla="*/ 0 w 262646"/>
                <a:gd name="connsiteY1" fmla="*/ 1196502 h 1196502"/>
                <a:gd name="connsiteX2" fmla="*/ 262646 w 262646"/>
                <a:gd name="connsiteY2" fmla="*/ 1196502 h 1196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646" h="1196502">
                  <a:moveTo>
                    <a:pt x="0" y="0"/>
                  </a:moveTo>
                  <a:lnTo>
                    <a:pt x="0" y="1196502"/>
                  </a:lnTo>
                  <a:lnTo>
                    <a:pt x="262646" y="1196502"/>
                  </a:lnTo>
                </a:path>
              </a:pathLst>
            </a:custGeom>
            <a:noFill/>
            <a:ln w="9525">
              <a:solidFill>
                <a:schemeClr val="tx1"/>
              </a:solidFill>
              <a:prstDash val="sysDot"/>
              <a:tailEnd type="stealt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6D024732-A82B-AC40-9AC3-4F4629BBC48A}"/>
                </a:ext>
              </a:extLst>
            </p:cNvPr>
            <p:cNvSpPr/>
            <p:nvPr/>
          </p:nvSpPr>
          <p:spPr>
            <a:xfrm>
              <a:off x="6104632" y="5694376"/>
              <a:ext cx="123277" cy="725813"/>
            </a:xfrm>
            <a:custGeom>
              <a:avLst/>
              <a:gdLst>
                <a:gd name="connsiteX0" fmla="*/ 0 w 262646"/>
                <a:gd name="connsiteY0" fmla="*/ 0 h 1196502"/>
                <a:gd name="connsiteX1" fmla="*/ 0 w 262646"/>
                <a:gd name="connsiteY1" fmla="*/ 1196502 h 1196502"/>
                <a:gd name="connsiteX2" fmla="*/ 262646 w 262646"/>
                <a:gd name="connsiteY2" fmla="*/ 1196502 h 1196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646" h="1196502">
                  <a:moveTo>
                    <a:pt x="0" y="0"/>
                  </a:moveTo>
                  <a:lnTo>
                    <a:pt x="0" y="1196502"/>
                  </a:lnTo>
                  <a:lnTo>
                    <a:pt x="262646" y="1196502"/>
                  </a:lnTo>
                </a:path>
              </a:pathLst>
            </a:custGeom>
            <a:noFill/>
            <a:ln w="9525">
              <a:solidFill>
                <a:schemeClr val="tx1"/>
              </a:solidFill>
              <a:prstDash val="sysDot"/>
              <a:tailEnd type="stealt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7C6C2C0F-4E42-6F4C-A32F-D0AF2AFAF993}"/>
                </a:ext>
              </a:extLst>
            </p:cNvPr>
            <p:cNvSpPr/>
            <p:nvPr/>
          </p:nvSpPr>
          <p:spPr>
            <a:xfrm>
              <a:off x="6562730" y="5627504"/>
              <a:ext cx="123277" cy="1015675"/>
            </a:xfrm>
            <a:custGeom>
              <a:avLst/>
              <a:gdLst>
                <a:gd name="connsiteX0" fmla="*/ 0 w 262646"/>
                <a:gd name="connsiteY0" fmla="*/ 0 h 1196502"/>
                <a:gd name="connsiteX1" fmla="*/ 0 w 262646"/>
                <a:gd name="connsiteY1" fmla="*/ 1196502 h 1196502"/>
                <a:gd name="connsiteX2" fmla="*/ 262646 w 262646"/>
                <a:gd name="connsiteY2" fmla="*/ 1196502 h 1196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2646" h="1196502">
                  <a:moveTo>
                    <a:pt x="0" y="0"/>
                  </a:moveTo>
                  <a:lnTo>
                    <a:pt x="0" y="1196502"/>
                  </a:lnTo>
                  <a:lnTo>
                    <a:pt x="262646" y="1196502"/>
                  </a:lnTo>
                </a:path>
              </a:pathLst>
            </a:custGeom>
            <a:noFill/>
            <a:ln w="9525">
              <a:solidFill>
                <a:schemeClr val="tx1"/>
              </a:solidFill>
              <a:prstDash val="sysDot"/>
              <a:tailEnd type="stealt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70" name="Freeform 69">
              <a:extLst>
                <a:ext uri="{FF2B5EF4-FFF2-40B4-BE49-F238E27FC236}">
                  <a16:creationId xmlns:a16="http://schemas.microsoft.com/office/drawing/2014/main" id="{7D76D164-4A32-A749-844E-66DA49B7B4EB}"/>
                </a:ext>
              </a:extLst>
            </p:cNvPr>
            <p:cNvSpPr/>
            <p:nvPr/>
          </p:nvSpPr>
          <p:spPr>
            <a:xfrm>
              <a:off x="2445222" y="4292849"/>
              <a:ext cx="826655" cy="1551709"/>
            </a:xfrm>
            <a:custGeom>
              <a:avLst/>
              <a:gdLst>
                <a:gd name="connsiteX0" fmla="*/ 909320 w 909320"/>
                <a:gd name="connsiteY0" fmla="*/ 0 h 1706880"/>
                <a:gd name="connsiteX1" fmla="*/ 909320 w 909320"/>
                <a:gd name="connsiteY1" fmla="*/ 1386840 h 1706880"/>
                <a:gd name="connsiteX2" fmla="*/ 0 w 909320"/>
                <a:gd name="connsiteY2" fmla="*/ 1386840 h 1706880"/>
                <a:gd name="connsiteX3" fmla="*/ 0 w 909320"/>
                <a:gd name="connsiteY3" fmla="*/ 1706880 h 1706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9320" h="1706880">
                  <a:moveTo>
                    <a:pt x="909320" y="0"/>
                  </a:moveTo>
                  <a:lnTo>
                    <a:pt x="909320" y="1386840"/>
                  </a:lnTo>
                  <a:lnTo>
                    <a:pt x="0" y="1386840"/>
                  </a:lnTo>
                  <a:lnTo>
                    <a:pt x="0" y="1706880"/>
                  </a:lnTo>
                </a:path>
              </a:pathLst>
            </a:custGeom>
            <a:noFill/>
            <a:ln w="9525">
              <a:solidFill>
                <a:schemeClr val="tx1"/>
              </a:solidFill>
              <a:prstDash val="sysDot"/>
              <a:tailEnd type="stealt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06" name="Trapezoid 105">
              <a:extLst>
                <a:ext uri="{FF2B5EF4-FFF2-40B4-BE49-F238E27FC236}">
                  <a16:creationId xmlns:a16="http://schemas.microsoft.com/office/drawing/2014/main" id="{C0877A61-83CF-024E-B950-B643B8523ECA}"/>
                </a:ext>
              </a:extLst>
            </p:cNvPr>
            <p:cNvSpPr/>
            <p:nvPr/>
          </p:nvSpPr>
          <p:spPr>
            <a:xfrm rot="16200000">
              <a:off x="1468665" y="3996607"/>
              <a:ext cx="213607" cy="388695"/>
            </a:xfrm>
            <a:prstGeom prst="trapezoid">
              <a:avLst>
                <a:gd name="adj" fmla="val 8785"/>
              </a:avLst>
            </a:prstGeom>
            <a:noFill/>
            <a:ln w="952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DD3FDE02-081A-E446-8894-23C0F016F04A}"/>
                </a:ext>
              </a:extLst>
            </p:cNvPr>
            <p:cNvSpPr/>
            <p:nvPr/>
          </p:nvSpPr>
          <p:spPr>
            <a:xfrm>
              <a:off x="1769816" y="4084150"/>
              <a:ext cx="676623" cy="21360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Gill Sans Light" panose="020B0302020104020203" pitchFamily="34" charset="-79"/>
                  <a:cs typeface="Gill Sans Light" panose="020B0302020104020203" pitchFamily="34" charset="-79"/>
                </a:rPr>
                <a:t>Std. Info.</a:t>
              </a: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FA631719-FBAF-614B-A117-15A68CD8DCF1}"/>
                </a:ext>
              </a:extLst>
            </p:cNvPr>
            <p:cNvSpPr/>
            <p:nvPr/>
          </p:nvSpPr>
          <p:spPr>
            <a:xfrm>
              <a:off x="2446438" y="4084150"/>
              <a:ext cx="887443" cy="2136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err="1">
                  <a:solidFill>
                    <a:schemeClr val="tx1"/>
                  </a:solidFill>
                  <a:latin typeface="Gill Sans Light" panose="020B0302020104020203" pitchFamily="34" charset="-79"/>
                  <a:cs typeface="Gill Sans Light" panose="020B0302020104020203" pitchFamily="34" charset="-79"/>
                </a:rPr>
                <a:t>Attr</a:t>
              </a:r>
              <a:r>
                <a:rPr lang="en-US" sz="1100" dirty="0">
                  <a:solidFill>
                    <a:schemeClr val="tx1"/>
                  </a:solidFill>
                  <a:latin typeface="Gill Sans Light" panose="020B0302020104020203" pitchFamily="34" charset="-79"/>
                  <a:cs typeface="Gill Sans Light" panose="020B0302020104020203" pitchFamily="34" charset="-79"/>
                </a:rPr>
                <a:t>. List</a:t>
              </a:r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022750A-70D9-FF41-8A51-4C0FE4AF06B8}"/>
                </a:ext>
              </a:extLst>
            </p:cNvPr>
            <p:cNvSpPr/>
            <p:nvPr/>
          </p:nvSpPr>
          <p:spPr>
            <a:xfrm>
              <a:off x="3319582" y="4084150"/>
              <a:ext cx="753340" cy="213606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Gill Sans Light" panose="020B0302020104020203" pitchFamily="34" charset="-79"/>
                  <a:cs typeface="Gill Sans Light" panose="020B0302020104020203" pitchFamily="34" charset="-79"/>
                </a:rPr>
                <a:t>File Name</a:t>
              </a:r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BBB905A9-B11A-7A4F-BD6C-DEAFCB26D648}"/>
                </a:ext>
              </a:extLst>
            </p:cNvPr>
            <p:cNvSpPr/>
            <p:nvPr/>
          </p:nvSpPr>
          <p:spPr>
            <a:xfrm>
              <a:off x="4072922" y="4084150"/>
              <a:ext cx="1261940" cy="213606"/>
            </a:xfrm>
            <a:prstGeom prst="rect">
              <a:avLst/>
            </a:prstGeom>
            <a:solidFill>
              <a:srgbClr val="FFFDA9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Gill Sans Light" panose="020B0302020104020203" pitchFamily="34" charset="-79"/>
                  <a:cs typeface="Gill Sans Light" panose="020B0302020104020203" pitchFamily="34" charset="-79"/>
                </a:rPr>
                <a:t>Data (nonresident) </a:t>
              </a:r>
            </a:p>
          </p:txBody>
        </p:sp>
        <p:sp>
          <p:nvSpPr>
            <p:cNvPr id="117" name="Trapezoid 116">
              <a:extLst>
                <a:ext uri="{FF2B5EF4-FFF2-40B4-BE49-F238E27FC236}">
                  <a16:creationId xmlns:a16="http://schemas.microsoft.com/office/drawing/2014/main" id="{E7FDE63E-90DF-8743-BE3C-139CE6360AAB}"/>
                </a:ext>
              </a:extLst>
            </p:cNvPr>
            <p:cNvSpPr/>
            <p:nvPr/>
          </p:nvSpPr>
          <p:spPr>
            <a:xfrm rot="16200000">
              <a:off x="1468665" y="5763199"/>
              <a:ext cx="213607" cy="388695"/>
            </a:xfrm>
            <a:prstGeom prst="trapezoid">
              <a:avLst>
                <a:gd name="adj" fmla="val 8785"/>
              </a:avLst>
            </a:prstGeom>
            <a:noFill/>
            <a:ln w="952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7E78BE2-226E-1A4A-8514-FAAFD3645257}"/>
                </a:ext>
              </a:extLst>
            </p:cNvPr>
            <p:cNvSpPr/>
            <p:nvPr/>
          </p:nvSpPr>
          <p:spPr>
            <a:xfrm>
              <a:off x="1769816" y="5850743"/>
              <a:ext cx="676623" cy="2136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dirty="0">
                <a:solidFill>
                  <a:schemeClr val="tx1"/>
                </a:solidFill>
                <a:latin typeface="Gill Sans Light" panose="020B0302020104020203" pitchFamily="34" charset="-79"/>
                <a:cs typeface="Gill Sans Light" panose="020B0302020104020203" pitchFamily="34" charset="-79"/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CA12BE3E-E375-754D-AF8F-E8E9805C2523}"/>
                </a:ext>
              </a:extLst>
            </p:cNvPr>
            <p:cNvSpPr/>
            <p:nvPr/>
          </p:nvSpPr>
          <p:spPr>
            <a:xfrm>
              <a:off x="2446438" y="5850743"/>
              <a:ext cx="2223488" cy="213606"/>
            </a:xfrm>
            <a:prstGeom prst="rect">
              <a:avLst/>
            </a:prstGeom>
            <a:solidFill>
              <a:srgbClr val="FFFDA9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Gill Sans Light" panose="020B0302020104020203" pitchFamily="34" charset="-79"/>
                  <a:cs typeface="Gill Sans Light" panose="020B0302020104020203" pitchFamily="34" charset="-79"/>
                </a:rPr>
                <a:t>Data (nonresident)</a:t>
              </a:r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834874AC-99EF-CA48-BEB7-62C583A54178}"/>
                </a:ext>
              </a:extLst>
            </p:cNvPr>
            <p:cNvSpPr/>
            <p:nvPr/>
          </p:nvSpPr>
          <p:spPr>
            <a:xfrm>
              <a:off x="4669927" y="5850743"/>
              <a:ext cx="664935" cy="2136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dirty="0">
                <a:solidFill>
                  <a:schemeClr val="tx1"/>
                </a:solidFill>
                <a:latin typeface="Gill Sans Light" panose="020B0302020104020203" pitchFamily="34" charset="-79"/>
                <a:cs typeface="Gill Sans Light" panose="020B0302020104020203" pitchFamily="34" charset="-79"/>
              </a:endParaRPr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AC45D75B-1D67-544B-AC91-FCEA3A83095D}"/>
                </a:ext>
              </a:extLst>
            </p:cNvPr>
            <p:cNvSpPr/>
            <p:nvPr/>
          </p:nvSpPr>
          <p:spPr>
            <a:xfrm rot="5400000">
              <a:off x="4443810" y="4816524"/>
              <a:ext cx="892593" cy="187641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  <a:latin typeface="Gill Sans Light" panose="020B0302020104020203" pitchFamily="34" charset="-79"/>
                  <a:cs typeface="Gill Sans Light" panose="020B0302020104020203" pitchFamily="34" charset="-79"/>
                </a:rPr>
                <a:t>Data Extent</a:t>
              </a: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CBBA3F8E-913D-D542-A17A-7493FE463D26}"/>
                </a:ext>
              </a:extLst>
            </p:cNvPr>
            <p:cNvSpPr/>
            <p:nvPr/>
          </p:nvSpPr>
          <p:spPr>
            <a:xfrm rot="5400000">
              <a:off x="5011199" y="4648909"/>
              <a:ext cx="721275" cy="187641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  <a:latin typeface="Gill Sans Light" panose="020B0302020104020203" pitchFamily="34" charset="-79"/>
                  <a:cs typeface="Gill Sans Light" panose="020B0302020104020203" pitchFamily="34" charset="-79"/>
                </a:rPr>
                <a:t>Data Extent</a:t>
              </a: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05850FD1-6AD7-FC40-B927-3DB97B3A3E74}"/>
                </a:ext>
              </a:extLst>
            </p:cNvPr>
            <p:cNvSpPr/>
            <p:nvPr/>
          </p:nvSpPr>
          <p:spPr>
            <a:xfrm rot="5400000">
              <a:off x="5401529" y="6104864"/>
              <a:ext cx="893177" cy="187641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  <a:latin typeface="Gill Sans Light" panose="020B0302020104020203" pitchFamily="34" charset="-79"/>
                  <a:cs typeface="Gill Sans Light" panose="020B0302020104020203" pitchFamily="34" charset="-79"/>
                </a:rPr>
                <a:t>Data Extent</a:t>
              </a: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127022BB-01D6-AF44-89F5-C8AA178FD7F1}"/>
                </a:ext>
              </a:extLst>
            </p:cNvPr>
            <p:cNvSpPr/>
            <p:nvPr/>
          </p:nvSpPr>
          <p:spPr>
            <a:xfrm rot="5400000">
              <a:off x="6275282" y="6041848"/>
              <a:ext cx="1015675" cy="187641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  <a:latin typeface="Gill Sans Light" panose="020B0302020104020203" pitchFamily="34" charset="-79"/>
                  <a:cs typeface="Gill Sans Light" panose="020B0302020104020203" pitchFamily="34" charset="-79"/>
                </a:rPr>
                <a:t>Data Extent</a:t>
              </a: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517A6111-0066-FF45-9464-DCB95DDA4609}"/>
                </a:ext>
              </a:extLst>
            </p:cNvPr>
            <p:cNvSpPr/>
            <p:nvPr/>
          </p:nvSpPr>
          <p:spPr>
            <a:xfrm rot="5400000">
              <a:off x="5958825" y="5962193"/>
              <a:ext cx="728482" cy="187641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  <a:latin typeface="Gill Sans Light" panose="020B0302020104020203" pitchFamily="34" charset="-79"/>
                  <a:cs typeface="Gill Sans Light" panose="020B0302020104020203" pitchFamily="34" charset="-79"/>
                </a:rPr>
                <a:t>Data Extent</a:t>
              </a:r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7957EEE5-46EA-774C-87CF-B66A1080F64D}"/>
                </a:ext>
              </a:extLst>
            </p:cNvPr>
            <p:cNvSpPr/>
            <p:nvPr/>
          </p:nvSpPr>
          <p:spPr>
            <a:xfrm>
              <a:off x="1003590" y="4102969"/>
              <a:ext cx="381936" cy="17653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264D27F8-1F70-C84F-8FAB-802369F31251}"/>
                </a:ext>
              </a:extLst>
            </p:cNvPr>
            <p:cNvSpPr/>
            <p:nvPr/>
          </p:nvSpPr>
          <p:spPr>
            <a:xfrm>
              <a:off x="1003590" y="5868305"/>
              <a:ext cx="381936" cy="17653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123971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0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7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0"/>
                            </p:stCondLst>
                            <p:childTnLst>
                              <p:par>
                                <p:cTn id="1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7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40"/>
                            </p:stCondLst>
                            <p:childTnLst>
                              <p:par>
                                <p:cTn id="1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" dur="7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10"/>
                            </p:stCondLst>
                            <p:childTnLst>
                              <p:par>
                                <p:cTn id="2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3" dur="7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80"/>
                            </p:stCondLst>
                            <p:childTnLst>
                              <p:par>
                                <p:cTn id="2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8" dur="7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"/>
                            </p:stCondLst>
                            <p:childTnLst>
                              <p:par>
                                <p:cTn id="3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3" dur="7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20"/>
                            </p:stCondLst>
                            <p:childTnLst>
                              <p:par>
                                <p:cTn id="3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8" dur="7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90"/>
                            </p:stCondLst>
                            <p:childTnLst>
                              <p:par>
                                <p:cTn id="4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3" dur="7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60"/>
                            </p:stCondLst>
                            <p:childTnLst>
                              <p:par>
                                <p:cTn id="4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8" dur="7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30"/>
                            </p:stCondLst>
                            <p:childTnLst>
                              <p:par>
                                <p:cTn id="5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3" dur="7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00"/>
                            </p:stCondLst>
                            <p:childTnLst>
                              <p:par>
                                <p:cTn id="5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7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8" dur="7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770"/>
                            </p:stCondLst>
                            <p:childTnLst>
                              <p:par>
                                <p:cTn id="6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7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3" dur="7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40"/>
                            </p:stCondLst>
                            <p:childTnLst>
                              <p:par>
                                <p:cTn id="6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7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8" dur="7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910"/>
                            </p:stCondLst>
                            <p:childTnLst>
                              <p:par>
                                <p:cTn id="7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7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3" dur="7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980"/>
                            </p:stCondLst>
                            <p:childTnLst>
                              <p:par>
                                <p:cTn id="7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7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8" dur="7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050"/>
                            </p:stCondLst>
                            <p:childTnLst>
                              <p:par>
                                <p:cTn id="8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7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3" dur="7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120"/>
                            </p:stCondLst>
                            <p:childTnLst>
                              <p:par>
                                <p:cTn id="8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7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8" dur="7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190"/>
                            </p:stCondLst>
                            <p:childTnLst>
                              <p:par>
                                <p:cTn id="9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7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3" dur="7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260"/>
                            </p:stCondLst>
                            <p:childTnLst>
                              <p:par>
                                <p:cTn id="9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7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8" dur="7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330"/>
                            </p:stCondLst>
                            <p:childTnLst>
                              <p:par>
                                <p:cTn id="10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7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03" dur="7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400"/>
                            </p:stCondLst>
                            <p:childTnLst>
                              <p:par>
                                <p:cTn id="10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7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08" dur="7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470"/>
                            </p:stCondLst>
                            <p:childTnLst>
                              <p:par>
                                <p:cTn id="11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7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13" dur="7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540"/>
                            </p:stCondLst>
                            <p:childTnLst>
                              <p:par>
                                <p:cTn id="11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7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18" dur="7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8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3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3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4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27" grpId="0" animBg="1"/>
      <p:bldP spid="129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F70B13-CAD9-5243-953A-055CD1265F4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888" t="6197" r="92432" b="8089"/>
          <a:stretch/>
        </p:blipFill>
        <p:spPr>
          <a:xfrm>
            <a:off x="832284" y="1910093"/>
            <a:ext cx="200025" cy="41148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B3988D-16B0-8E49-89AC-957385B69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MTF Record Stages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5227046-BA30-5540-86E0-640C44739F9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381" t="39011" r="50000"/>
          <a:stretch/>
        </p:blipFill>
        <p:spPr>
          <a:xfrm>
            <a:off x="1025693" y="3485381"/>
            <a:ext cx="2316595" cy="292783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CA79DA4-06F8-4A4D-A41F-49D492DBB93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21" t="8177" r="50138" b="81434"/>
          <a:stretch/>
        </p:blipFill>
        <p:spPr>
          <a:xfrm>
            <a:off x="1040836" y="2008140"/>
            <a:ext cx="2301453" cy="49876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3AE1C35-35CC-2248-B8AC-7451541DD94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659" t="18629" r="50000" b="59825"/>
          <a:stretch/>
        </p:blipFill>
        <p:spPr>
          <a:xfrm>
            <a:off x="1040836" y="2506904"/>
            <a:ext cx="2301453" cy="1034358"/>
          </a:xfrm>
          <a:prstGeom prst="rect">
            <a:avLst/>
          </a:prstGeom>
        </p:spPr>
      </p:pic>
      <p:sp>
        <p:nvSpPr>
          <p:cNvPr id="21" name="Freeform 20">
            <a:extLst>
              <a:ext uri="{FF2B5EF4-FFF2-40B4-BE49-F238E27FC236}">
                <a16:creationId xmlns:a16="http://schemas.microsoft.com/office/drawing/2014/main" id="{7EA5B134-2752-6A4D-ABD4-CCE36B74FA7A}"/>
              </a:ext>
            </a:extLst>
          </p:cNvPr>
          <p:cNvSpPr/>
          <p:nvPr/>
        </p:nvSpPr>
        <p:spPr>
          <a:xfrm>
            <a:off x="857785" y="2339001"/>
            <a:ext cx="158400" cy="61200"/>
          </a:xfrm>
          <a:custGeom>
            <a:avLst/>
            <a:gdLst>
              <a:gd name="connsiteX0" fmla="*/ 0 w 171450"/>
              <a:gd name="connsiteY0" fmla="*/ 66675 h 69850"/>
              <a:gd name="connsiteX1" fmla="*/ 0 w 171450"/>
              <a:gd name="connsiteY1" fmla="*/ 0 h 69850"/>
              <a:gd name="connsiteX2" fmla="*/ 171450 w 171450"/>
              <a:gd name="connsiteY2" fmla="*/ 0 h 69850"/>
              <a:gd name="connsiteX3" fmla="*/ 171450 w 171450"/>
              <a:gd name="connsiteY3" fmla="*/ 69850 h 69850"/>
              <a:gd name="connsiteX4" fmla="*/ 0 w 171450"/>
              <a:gd name="connsiteY4" fmla="*/ 66675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450" h="69850">
                <a:moveTo>
                  <a:pt x="0" y="66675"/>
                </a:moveTo>
                <a:lnTo>
                  <a:pt x="0" y="0"/>
                </a:lnTo>
                <a:lnTo>
                  <a:pt x="171450" y="0"/>
                </a:lnTo>
                <a:lnTo>
                  <a:pt x="171450" y="69850"/>
                </a:lnTo>
                <a:lnTo>
                  <a:pt x="0" y="666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5B47B2DD-9C79-9E42-8F78-F121C6D93BCD}"/>
              </a:ext>
            </a:extLst>
          </p:cNvPr>
          <p:cNvSpPr/>
          <p:nvPr/>
        </p:nvSpPr>
        <p:spPr>
          <a:xfrm>
            <a:off x="857785" y="2961301"/>
            <a:ext cx="158400" cy="61200"/>
          </a:xfrm>
          <a:custGeom>
            <a:avLst/>
            <a:gdLst>
              <a:gd name="connsiteX0" fmla="*/ 0 w 171450"/>
              <a:gd name="connsiteY0" fmla="*/ 66675 h 69850"/>
              <a:gd name="connsiteX1" fmla="*/ 0 w 171450"/>
              <a:gd name="connsiteY1" fmla="*/ 0 h 69850"/>
              <a:gd name="connsiteX2" fmla="*/ 171450 w 171450"/>
              <a:gd name="connsiteY2" fmla="*/ 0 h 69850"/>
              <a:gd name="connsiteX3" fmla="*/ 171450 w 171450"/>
              <a:gd name="connsiteY3" fmla="*/ 69850 h 69850"/>
              <a:gd name="connsiteX4" fmla="*/ 0 w 171450"/>
              <a:gd name="connsiteY4" fmla="*/ 66675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450" h="69850">
                <a:moveTo>
                  <a:pt x="0" y="66675"/>
                </a:moveTo>
                <a:lnTo>
                  <a:pt x="0" y="0"/>
                </a:lnTo>
                <a:lnTo>
                  <a:pt x="171450" y="0"/>
                </a:lnTo>
                <a:lnTo>
                  <a:pt x="171450" y="69850"/>
                </a:lnTo>
                <a:lnTo>
                  <a:pt x="0" y="666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EE9064D8-2E99-7041-A3C3-B1200605F7CB}"/>
              </a:ext>
            </a:extLst>
          </p:cNvPr>
          <p:cNvSpPr/>
          <p:nvPr/>
        </p:nvSpPr>
        <p:spPr>
          <a:xfrm>
            <a:off x="857785" y="3932363"/>
            <a:ext cx="158400" cy="61200"/>
          </a:xfrm>
          <a:custGeom>
            <a:avLst/>
            <a:gdLst>
              <a:gd name="connsiteX0" fmla="*/ 0 w 171450"/>
              <a:gd name="connsiteY0" fmla="*/ 66675 h 69850"/>
              <a:gd name="connsiteX1" fmla="*/ 0 w 171450"/>
              <a:gd name="connsiteY1" fmla="*/ 0 h 69850"/>
              <a:gd name="connsiteX2" fmla="*/ 171450 w 171450"/>
              <a:gd name="connsiteY2" fmla="*/ 0 h 69850"/>
              <a:gd name="connsiteX3" fmla="*/ 171450 w 171450"/>
              <a:gd name="connsiteY3" fmla="*/ 69850 h 69850"/>
              <a:gd name="connsiteX4" fmla="*/ 0 w 171450"/>
              <a:gd name="connsiteY4" fmla="*/ 66675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450" h="69850">
                <a:moveTo>
                  <a:pt x="0" y="66675"/>
                </a:moveTo>
                <a:lnTo>
                  <a:pt x="0" y="0"/>
                </a:lnTo>
                <a:lnTo>
                  <a:pt x="171450" y="0"/>
                </a:lnTo>
                <a:lnTo>
                  <a:pt x="171450" y="69850"/>
                </a:lnTo>
                <a:lnTo>
                  <a:pt x="0" y="666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7B2F8D91-469A-6A45-A042-A21C7521AFB2}"/>
              </a:ext>
            </a:extLst>
          </p:cNvPr>
          <p:cNvSpPr/>
          <p:nvPr/>
        </p:nvSpPr>
        <p:spPr>
          <a:xfrm>
            <a:off x="857785" y="4557838"/>
            <a:ext cx="158400" cy="61200"/>
          </a:xfrm>
          <a:custGeom>
            <a:avLst/>
            <a:gdLst>
              <a:gd name="connsiteX0" fmla="*/ 0 w 171450"/>
              <a:gd name="connsiteY0" fmla="*/ 66675 h 69850"/>
              <a:gd name="connsiteX1" fmla="*/ 0 w 171450"/>
              <a:gd name="connsiteY1" fmla="*/ 0 h 69850"/>
              <a:gd name="connsiteX2" fmla="*/ 171450 w 171450"/>
              <a:gd name="connsiteY2" fmla="*/ 0 h 69850"/>
              <a:gd name="connsiteX3" fmla="*/ 171450 w 171450"/>
              <a:gd name="connsiteY3" fmla="*/ 69850 h 69850"/>
              <a:gd name="connsiteX4" fmla="*/ 0 w 171450"/>
              <a:gd name="connsiteY4" fmla="*/ 66675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450" h="69850">
                <a:moveTo>
                  <a:pt x="0" y="66675"/>
                </a:moveTo>
                <a:lnTo>
                  <a:pt x="0" y="0"/>
                </a:lnTo>
                <a:lnTo>
                  <a:pt x="171450" y="0"/>
                </a:lnTo>
                <a:lnTo>
                  <a:pt x="171450" y="69850"/>
                </a:lnTo>
                <a:lnTo>
                  <a:pt x="0" y="666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FF59D20F-5F97-C24C-9C48-A0A22BEA6B6E}"/>
              </a:ext>
            </a:extLst>
          </p:cNvPr>
          <p:cNvSpPr/>
          <p:nvPr/>
        </p:nvSpPr>
        <p:spPr>
          <a:xfrm>
            <a:off x="857785" y="5180138"/>
            <a:ext cx="158400" cy="61200"/>
          </a:xfrm>
          <a:custGeom>
            <a:avLst/>
            <a:gdLst>
              <a:gd name="connsiteX0" fmla="*/ 0 w 171450"/>
              <a:gd name="connsiteY0" fmla="*/ 66675 h 69850"/>
              <a:gd name="connsiteX1" fmla="*/ 0 w 171450"/>
              <a:gd name="connsiteY1" fmla="*/ 0 h 69850"/>
              <a:gd name="connsiteX2" fmla="*/ 171450 w 171450"/>
              <a:gd name="connsiteY2" fmla="*/ 0 h 69850"/>
              <a:gd name="connsiteX3" fmla="*/ 171450 w 171450"/>
              <a:gd name="connsiteY3" fmla="*/ 69850 h 69850"/>
              <a:gd name="connsiteX4" fmla="*/ 0 w 171450"/>
              <a:gd name="connsiteY4" fmla="*/ 66675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450" h="69850">
                <a:moveTo>
                  <a:pt x="0" y="66675"/>
                </a:moveTo>
                <a:lnTo>
                  <a:pt x="0" y="0"/>
                </a:lnTo>
                <a:lnTo>
                  <a:pt x="171450" y="0"/>
                </a:lnTo>
                <a:lnTo>
                  <a:pt x="171450" y="69850"/>
                </a:lnTo>
                <a:lnTo>
                  <a:pt x="0" y="666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B81F3DBC-F085-5E49-A6DA-40EB558434FC}"/>
              </a:ext>
            </a:extLst>
          </p:cNvPr>
          <p:cNvSpPr/>
          <p:nvPr/>
        </p:nvSpPr>
        <p:spPr>
          <a:xfrm>
            <a:off x="857785" y="5805613"/>
            <a:ext cx="158400" cy="61200"/>
          </a:xfrm>
          <a:custGeom>
            <a:avLst/>
            <a:gdLst>
              <a:gd name="connsiteX0" fmla="*/ 0 w 171450"/>
              <a:gd name="connsiteY0" fmla="*/ 66675 h 69850"/>
              <a:gd name="connsiteX1" fmla="*/ 0 w 171450"/>
              <a:gd name="connsiteY1" fmla="*/ 0 h 69850"/>
              <a:gd name="connsiteX2" fmla="*/ 171450 w 171450"/>
              <a:gd name="connsiteY2" fmla="*/ 0 h 69850"/>
              <a:gd name="connsiteX3" fmla="*/ 171450 w 171450"/>
              <a:gd name="connsiteY3" fmla="*/ 69850 h 69850"/>
              <a:gd name="connsiteX4" fmla="*/ 0 w 171450"/>
              <a:gd name="connsiteY4" fmla="*/ 66675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450" h="69850">
                <a:moveTo>
                  <a:pt x="0" y="66675"/>
                </a:moveTo>
                <a:lnTo>
                  <a:pt x="0" y="0"/>
                </a:lnTo>
                <a:lnTo>
                  <a:pt x="171450" y="0"/>
                </a:lnTo>
                <a:lnTo>
                  <a:pt x="171450" y="69850"/>
                </a:lnTo>
                <a:lnTo>
                  <a:pt x="0" y="666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F047A7C-20AD-6F40-86A3-478B90CC260F}"/>
              </a:ext>
            </a:extLst>
          </p:cNvPr>
          <p:cNvSpPr txBox="1"/>
          <p:nvPr/>
        </p:nvSpPr>
        <p:spPr>
          <a:xfrm>
            <a:off x="737173" y="1663872"/>
            <a:ext cx="4138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MTF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97B4B7B-D8A6-DB4E-B149-A4A07F62E797}"/>
              </a:ext>
            </a:extLst>
          </p:cNvPr>
          <p:cNvGrpSpPr/>
          <p:nvPr/>
        </p:nvGrpSpPr>
        <p:grpSpPr>
          <a:xfrm>
            <a:off x="3357430" y="1663872"/>
            <a:ext cx="2710164" cy="4749347"/>
            <a:chOff x="4410726" y="1725601"/>
            <a:chExt cx="2710164" cy="4749347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FD2D96D-8D07-D246-A6BF-D68E9259EA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141" t="6197"/>
            <a:stretch/>
          </p:blipFill>
          <p:spPr>
            <a:xfrm>
              <a:off x="4410726" y="1971822"/>
              <a:ext cx="2710164" cy="4503126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2282D9B-A650-D846-9B9E-2F3989E9ABF4}"/>
                </a:ext>
              </a:extLst>
            </p:cNvPr>
            <p:cNvSpPr txBox="1"/>
            <p:nvPr/>
          </p:nvSpPr>
          <p:spPr>
            <a:xfrm>
              <a:off x="4511857" y="1725601"/>
              <a:ext cx="41389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Gill Sans Light" panose="020B0302020104020203" pitchFamily="34" charset="-79"/>
                  <a:cs typeface="Gill Sans Light" panose="020B0302020104020203" pitchFamily="34" charset="-79"/>
                </a:rPr>
                <a:t>MTF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033E7E3-9A56-9546-ACCE-E1560199CBA7}"/>
              </a:ext>
            </a:extLst>
          </p:cNvPr>
          <p:cNvGrpSpPr/>
          <p:nvPr/>
        </p:nvGrpSpPr>
        <p:grpSpPr>
          <a:xfrm>
            <a:off x="4222099" y="2541761"/>
            <a:ext cx="4218182" cy="2453126"/>
            <a:chOff x="4222099" y="2541761"/>
            <a:chExt cx="4218182" cy="2453126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844F53A-5025-F94E-95F9-818F220203A7}"/>
                </a:ext>
              </a:extLst>
            </p:cNvPr>
            <p:cNvSpPr/>
            <p:nvPr/>
          </p:nvSpPr>
          <p:spPr>
            <a:xfrm>
              <a:off x="6307408" y="3113482"/>
              <a:ext cx="2132873" cy="1216664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9050">
              <a:solidFill>
                <a:schemeClr val="accent4">
                  <a:lumMod val="50000"/>
                </a:schemeClr>
              </a:solidFill>
            </a:ln>
          </p:spPr>
          <p:txBody>
            <a:bodyPr anchor="ctr">
              <a:spAutoFit/>
            </a:bodyPr>
            <a:lstStyle/>
            <a:p>
              <a:pPr algn="ctr"/>
              <a:r>
                <a:rPr lang="en-US" sz="1200" dirty="0">
                  <a:latin typeface="Gill Sans Light" panose="020B0302020104020203" pitchFamily="34" charset="-79"/>
                  <a:cs typeface="Gill Sans Light" panose="020B0302020104020203" pitchFamily="34" charset="-79"/>
                </a:rPr>
                <a:t>For huge files or fragmented file system, attribute list can become non-resident, allowing almost arbitrarily numbers of MFT records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DF7AD3B-581D-B243-A554-E094A2DA9F59}"/>
                </a:ext>
              </a:extLst>
            </p:cNvPr>
            <p:cNvSpPr/>
            <p:nvPr/>
          </p:nvSpPr>
          <p:spPr>
            <a:xfrm>
              <a:off x="4222099" y="2541761"/>
              <a:ext cx="1764676" cy="249976"/>
            </a:xfrm>
            <a:prstGeom prst="rect">
              <a:avLst/>
            </a:prstGeom>
            <a:solidFill>
              <a:schemeClr val="bg2">
                <a:alpha val="27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A00C1F65-036D-C141-AC92-A41714CABBE9}"/>
                </a:ext>
              </a:extLst>
            </p:cNvPr>
            <p:cNvSpPr/>
            <p:nvPr/>
          </p:nvSpPr>
          <p:spPr>
            <a:xfrm>
              <a:off x="4222099" y="4767636"/>
              <a:ext cx="1764676" cy="227251"/>
            </a:xfrm>
            <a:prstGeom prst="rect">
              <a:avLst/>
            </a:prstGeom>
            <a:solidFill>
              <a:schemeClr val="bg2">
                <a:alpha val="27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57F2016C-BC74-B44A-BB55-5F8436E4EA04}"/>
                </a:ext>
              </a:extLst>
            </p:cNvPr>
            <p:cNvCxnSpPr>
              <a:stCxn id="31" idx="3"/>
              <a:endCxn id="30" idx="0"/>
            </p:cNvCxnSpPr>
            <p:nvPr/>
          </p:nvCxnSpPr>
          <p:spPr>
            <a:xfrm>
              <a:off x="5986775" y="2666749"/>
              <a:ext cx="1387070" cy="446733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68C450A0-A32F-D64A-A21C-06086A5952A8}"/>
                </a:ext>
              </a:extLst>
            </p:cNvPr>
            <p:cNvCxnSpPr>
              <a:cxnSpLocks/>
              <a:stCxn id="32" idx="3"/>
              <a:endCxn id="30" idx="2"/>
            </p:cNvCxnSpPr>
            <p:nvPr/>
          </p:nvCxnSpPr>
          <p:spPr>
            <a:xfrm flipV="1">
              <a:off x="5986775" y="4330146"/>
              <a:ext cx="1387070" cy="551116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Freeform 32">
            <a:extLst>
              <a:ext uri="{FF2B5EF4-FFF2-40B4-BE49-F238E27FC236}">
                <a16:creationId xmlns:a16="http://schemas.microsoft.com/office/drawing/2014/main" id="{20EA809C-E870-5346-A93B-7B2F54B8C566}"/>
              </a:ext>
            </a:extLst>
          </p:cNvPr>
          <p:cNvSpPr/>
          <p:nvPr/>
        </p:nvSpPr>
        <p:spPr>
          <a:xfrm>
            <a:off x="858951" y="2339001"/>
            <a:ext cx="158400" cy="61200"/>
          </a:xfrm>
          <a:custGeom>
            <a:avLst/>
            <a:gdLst>
              <a:gd name="connsiteX0" fmla="*/ 0 w 171450"/>
              <a:gd name="connsiteY0" fmla="*/ 66675 h 69850"/>
              <a:gd name="connsiteX1" fmla="*/ 0 w 171450"/>
              <a:gd name="connsiteY1" fmla="*/ 0 h 69850"/>
              <a:gd name="connsiteX2" fmla="*/ 171450 w 171450"/>
              <a:gd name="connsiteY2" fmla="*/ 0 h 69850"/>
              <a:gd name="connsiteX3" fmla="*/ 171450 w 171450"/>
              <a:gd name="connsiteY3" fmla="*/ 69850 h 69850"/>
              <a:gd name="connsiteX4" fmla="*/ 0 w 171450"/>
              <a:gd name="connsiteY4" fmla="*/ 66675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450" h="69850">
                <a:moveTo>
                  <a:pt x="0" y="66675"/>
                </a:moveTo>
                <a:lnTo>
                  <a:pt x="0" y="0"/>
                </a:lnTo>
                <a:lnTo>
                  <a:pt x="171450" y="0"/>
                </a:lnTo>
                <a:lnTo>
                  <a:pt x="171450" y="69850"/>
                </a:lnTo>
                <a:lnTo>
                  <a:pt x="0" y="66675"/>
                </a:lnTo>
                <a:close/>
              </a:path>
            </a:pathLst>
          </a:custGeom>
          <a:solidFill>
            <a:srgbClr val="CACC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 34">
            <a:extLst>
              <a:ext uri="{FF2B5EF4-FFF2-40B4-BE49-F238E27FC236}">
                <a16:creationId xmlns:a16="http://schemas.microsoft.com/office/drawing/2014/main" id="{73E1E7ED-452C-AA48-AE7A-3CB8A238AB9C}"/>
              </a:ext>
            </a:extLst>
          </p:cNvPr>
          <p:cNvSpPr/>
          <p:nvPr/>
        </p:nvSpPr>
        <p:spPr>
          <a:xfrm>
            <a:off x="858951" y="2961301"/>
            <a:ext cx="158400" cy="61200"/>
          </a:xfrm>
          <a:custGeom>
            <a:avLst/>
            <a:gdLst>
              <a:gd name="connsiteX0" fmla="*/ 0 w 171450"/>
              <a:gd name="connsiteY0" fmla="*/ 66675 h 69850"/>
              <a:gd name="connsiteX1" fmla="*/ 0 w 171450"/>
              <a:gd name="connsiteY1" fmla="*/ 0 h 69850"/>
              <a:gd name="connsiteX2" fmla="*/ 171450 w 171450"/>
              <a:gd name="connsiteY2" fmla="*/ 0 h 69850"/>
              <a:gd name="connsiteX3" fmla="*/ 171450 w 171450"/>
              <a:gd name="connsiteY3" fmla="*/ 69850 h 69850"/>
              <a:gd name="connsiteX4" fmla="*/ 0 w 171450"/>
              <a:gd name="connsiteY4" fmla="*/ 66675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450" h="69850">
                <a:moveTo>
                  <a:pt x="0" y="66675"/>
                </a:moveTo>
                <a:lnTo>
                  <a:pt x="0" y="0"/>
                </a:lnTo>
                <a:lnTo>
                  <a:pt x="171450" y="0"/>
                </a:lnTo>
                <a:lnTo>
                  <a:pt x="171450" y="69850"/>
                </a:lnTo>
                <a:lnTo>
                  <a:pt x="0" y="66675"/>
                </a:lnTo>
                <a:close/>
              </a:path>
            </a:pathLst>
          </a:custGeom>
          <a:solidFill>
            <a:srgbClr val="CACC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id="{BF71F960-DA7B-5E4F-846F-21E7E8813195}"/>
              </a:ext>
            </a:extLst>
          </p:cNvPr>
          <p:cNvSpPr/>
          <p:nvPr/>
        </p:nvSpPr>
        <p:spPr>
          <a:xfrm>
            <a:off x="858951" y="3932363"/>
            <a:ext cx="158400" cy="61200"/>
          </a:xfrm>
          <a:custGeom>
            <a:avLst/>
            <a:gdLst>
              <a:gd name="connsiteX0" fmla="*/ 0 w 171450"/>
              <a:gd name="connsiteY0" fmla="*/ 66675 h 69850"/>
              <a:gd name="connsiteX1" fmla="*/ 0 w 171450"/>
              <a:gd name="connsiteY1" fmla="*/ 0 h 69850"/>
              <a:gd name="connsiteX2" fmla="*/ 171450 w 171450"/>
              <a:gd name="connsiteY2" fmla="*/ 0 h 69850"/>
              <a:gd name="connsiteX3" fmla="*/ 171450 w 171450"/>
              <a:gd name="connsiteY3" fmla="*/ 69850 h 69850"/>
              <a:gd name="connsiteX4" fmla="*/ 0 w 171450"/>
              <a:gd name="connsiteY4" fmla="*/ 66675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450" h="69850">
                <a:moveTo>
                  <a:pt x="0" y="66675"/>
                </a:moveTo>
                <a:lnTo>
                  <a:pt x="0" y="0"/>
                </a:lnTo>
                <a:lnTo>
                  <a:pt x="171450" y="0"/>
                </a:lnTo>
                <a:lnTo>
                  <a:pt x="171450" y="69850"/>
                </a:lnTo>
                <a:lnTo>
                  <a:pt x="0" y="66675"/>
                </a:lnTo>
                <a:close/>
              </a:path>
            </a:pathLst>
          </a:custGeom>
          <a:solidFill>
            <a:srgbClr val="CACC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85785DEF-8F43-FB4C-B113-A628B3F19D10}"/>
              </a:ext>
            </a:extLst>
          </p:cNvPr>
          <p:cNvSpPr/>
          <p:nvPr/>
        </p:nvSpPr>
        <p:spPr>
          <a:xfrm>
            <a:off x="858951" y="4557838"/>
            <a:ext cx="158400" cy="61200"/>
          </a:xfrm>
          <a:custGeom>
            <a:avLst/>
            <a:gdLst>
              <a:gd name="connsiteX0" fmla="*/ 0 w 171450"/>
              <a:gd name="connsiteY0" fmla="*/ 66675 h 69850"/>
              <a:gd name="connsiteX1" fmla="*/ 0 w 171450"/>
              <a:gd name="connsiteY1" fmla="*/ 0 h 69850"/>
              <a:gd name="connsiteX2" fmla="*/ 171450 w 171450"/>
              <a:gd name="connsiteY2" fmla="*/ 0 h 69850"/>
              <a:gd name="connsiteX3" fmla="*/ 171450 w 171450"/>
              <a:gd name="connsiteY3" fmla="*/ 69850 h 69850"/>
              <a:gd name="connsiteX4" fmla="*/ 0 w 171450"/>
              <a:gd name="connsiteY4" fmla="*/ 66675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450" h="69850">
                <a:moveTo>
                  <a:pt x="0" y="66675"/>
                </a:moveTo>
                <a:lnTo>
                  <a:pt x="0" y="0"/>
                </a:lnTo>
                <a:lnTo>
                  <a:pt x="171450" y="0"/>
                </a:lnTo>
                <a:lnTo>
                  <a:pt x="171450" y="69850"/>
                </a:lnTo>
                <a:lnTo>
                  <a:pt x="0" y="66675"/>
                </a:lnTo>
                <a:close/>
              </a:path>
            </a:pathLst>
          </a:custGeom>
          <a:solidFill>
            <a:srgbClr val="CACC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497E85F3-093C-5649-86C8-FCAEBB9FE281}"/>
              </a:ext>
            </a:extLst>
          </p:cNvPr>
          <p:cNvSpPr/>
          <p:nvPr/>
        </p:nvSpPr>
        <p:spPr>
          <a:xfrm>
            <a:off x="858951" y="5180138"/>
            <a:ext cx="158400" cy="61200"/>
          </a:xfrm>
          <a:custGeom>
            <a:avLst/>
            <a:gdLst>
              <a:gd name="connsiteX0" fmla="*/ 0 w 171450"/>
              <a:gd name="connsiteY0" fmla="*/ 66675 h 69850"/>
              <a:gd name="connsiteX1" fmla="*/ 0 w 171450"/>
              <a:gd name="connsiteY1" fmla="*/ 0 h 69850"/>
              <a:gd name="connsiteX2" fmla="*/ 171450 w 171450"/>
              <a:gd name="connsiteY2" fmla="*/ 0 h 69850"/>
              <a:gd name="connsiteX3" fmla="*/ 171450 w 171450"/>
              <a:gd name="connsiteY3" fmla="*/ 69850 h 69850"/>
              <a:gd name="connsiteX4" fmla="*/ 0 w 171450"/>
              <a:gd name="connsiteY4" fmla="*/ 66675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450" h="69850">
                <a:moveTo>
                  <a:pt x="0" y="66675"/>
                </a:moveTo>
                <a:lnTo>
                  <a:pt x="0" y="0"/>
                </a:lnTo>
                <a:lnTo>
                  <a:pt x="171450" y="0"/>
                </a:lnTo>
                <a:lnTo>
                  <a:pt x="171450" y="69850"/>
                </a:lnTo>
                <a:lnTo>
                  <a:pt x="0" y="66675"/>
                </a:lnTo>
                <a:close/>
              </a:path>
            </a:pathLst>
          </a:custGeom>
          <a:solidFill>
            <a:srgbClr val="CACC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 40">
            <a:extLst>
              <a:ext uri="{FF2B5EF4-FFF2-40B4-BE49-F238E27FC236}">
                <a16:creationId xmlns:a16="http://schemas.microsoft.com/office/drawing/2014/main" id="{B3A4A5A6-6DA8-A344-B1C7-C8545D2C11C3}"/>
              </a:ext>
            </a:extLst>
          </p:cNvPr>
          <p:cNvSpPr/>
          <p:nvPr/>
        </p:nvSpPr>
        <p:spPr>
          <a:xfrm>
            <a:off x="858951" y="5805613"/>
            <a:ext cx="158400" cy="61200"/>
          </a:xfrm>
          <a:custGeom>
            <a:avLst/>
            <a:gdLst>
              <a:gd name="connsiteX0" fmla="*/ 0 w 171450"/>
              <a:gd name="connsiteY0" fmla="*/ 66675 h 69850"/>
              <a:gd name="connsiteX1" fmla="*/ 0 w 171450"/>
              <a:gd name="connsiteY1" fmla="*/ 0 h 69850"/>
              <a:gd name="connsiteX2" fmla="*/ 171450 w 171450"/>
              <a:gd name="connsiteY2" fmla="*/ 0 h 69850"/>
              <a:gd name="connsiteX3" fmla="*/ 171450 w 171450"/>
              <a:gd name="connsiteY3" fmla="*/ 69850 h 69850"/>
              <a:gd name="connsiteX4" fmla="*/ 0 w 171450"/>
              <a:gd name="connsiteY4" fmla="*/ 66675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450" h="69850">
                <a:moveTo>
                  <a:pt x="0" y="66675"/>
                </a:moveTo>
                <a:lnTo>
                  <a:pt x="0" y="0"/>
                </a:lnTo>
                <a:lnTo>
                  <a:pt x="171450" y="0"/>
                </a:lnTo>
                <a:lnTo>
                  <a:pt x="171450" y="69850"/>
                </a:lnTo>
                <a:lnTo>
                  <a:pt x="0" y="666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598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0" dur="1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9" dur="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8" dur="1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1" dur="1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4" dur="1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7" dur="1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33" grpId="1" animBg="1"/>
      <p:bldP spid="35" grpId="1" animBg="1"/>
      <p:bldP spid="37" grpId="1" animBg="1"/>
      <p:bldP spid="38" grpId="1" animBg="1"/>
      <p:bldP spid="40" grpId="1" animBg="1"/>
      <p:bldP spid="41" grpId="1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84820-FC0B-C24E-BAD7-F89EF75A7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12727"/>
            <a:ext cx="7886700" cy="986154"/>
          </a:xfrm>
        </p:spPr>
        <p:txBody>
          <a:bodyPr/>
          <a:lstStyle/>
          <a:p>
            <a:r>
              <a:rPr lang="en-US" dirty="0"/>
              <a:t>Some NTFS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A97F6-CA28-F143-80D0-5837C367CE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76400"/>
            <a:ext cx="7886700" cy="4968875"/>
          </a:xfrm>
        </p:spPr>
        <p:txBody>
          <a:bodyPr/>
          <a:lstStyle/>
          <a:p>
            <a:r>
              <a:rPr lang="en-US" sz="1800" dirty="0"/>
              <a:t>Almost all of metadata is stored as files with well-known file numbers</a:t>
            </a:r>
          </a:p>
          <a:p>
            <a:pPr lvl="1"/>
            <a:r>
              <a:rPr lang="en-US" sz="1600" dirty="0"/>
              <a:t>E.g., file number 5 for root directory and 6 for free space bitmap</a:t>
            </a:r>
          </a:p>
          <a:p>
            <a:pPr lvl="3"/>
            <a:endParaRPr lang="en-US" sz="800" dirty="0"/>
          </a:p>
          <a:p>
            <a:r>
              <a:rPr lang="en-US" sz="1800" dirty="0"/>
              <a:t>Security and access control information is stored in </a:t>
            </a:r>
            <a:r>
              <a:rPr lang="en-US" sz="1800" dirty="0">
                <a:solidFill>
                  <a:srgbClr val="FF0000"/>
                </a:solidFill>
                <a:latin typeface="Ubuntu Mono" panose="020B0509030602030204" pitchFamily="49" charset="0"/>
              </a:rPr>
              <a:t>$Secure</a:t>
            </a:r>
            <a:r>
              <a:rPr lang="en-US" sz="1800" dirty="0"/>
              <a:t> file (file number 9)</a:t>
            </a:r>
          </a:p>
          <a:p>
            <a:pPr lvl="1"/>
            <a:r>
              <a:rPr lang="en-US" sz="1600" dirty="0"/>
              <a:t>Each unique access control has fixed-length unique key</a:t>
            </a:r>
          </a:p>
          <a:p>
            <a:pPr lvl="1"/>
            <a:r>
              <a:rPr lang="en-US" sz="1600" dirty="0"/>
              <a:t>Each individual file stores appropriate fixed-length key in its MFT record</a:t>
            </a:r>
          </a:p>
          <a:p>
            <a:pPr lvl="3"/>
            <a:endParaRPr lang="en-US" sz="900" dirty="0"/>
          </a:p>
          <a:p>
            <a:r>
              <a:rPr lang="en-US" sz="1800" dirty="0"/>
              <a:t>Master file table is stored in </a:t>
            </a:r>
            <a:r>
              <a:rPr lang="en-US" sz="1800" dirty="0">
                <a:solidFill>
                  <a:srgbClr val="FF0000"/>
                </a:solidFill>
                <a:latin typeface="Ubuntu Mono" panose="020B0509030602030204" pitchFamily="49" charset="0"/>
              </a:rPr>
              <a:t>$MFT</a:t>
            </a:r>
            <a:r>
              <a:rPr lang="en-US" sz="1800" dirty="0"/>
              <a:t> file (file number 0)</a:t>
            </a:r>
          </a:p>
          <a:p>
            <a:pPr lvl="3"/>
            <a:endParaRPr lang="en-US" sz="800" dirty="0"/>
          </a:p>
          <a:p>
            <a:r>
              <a:rPr lang="en-US" sz="1800" dirty="0"/>
              <a:t>NTFS uses variation of </a:t>
            </a:r>
            <a:r>
              <a:rPr lang="en-US" sz="1800" dirty="0">
                <a:solidFill>
                  <a:srgbClr val="FF0000"/>
                </a:solidFill>
              </a:rPr>
              <a:t>best-fit</a:t>
            </a:r>
            <a:r>
              <a:rPr lang="en-US" sz="1800" dirty="0"/>
              <a:t> allocation policy</a:t>
            </a:r>
          </a:p>
          <a:p>
            <a:pPr lvl="3"/>
            <a:endParaRPr lang="en-US" sz="800" dirty="0"/>
          </a:p>
          <a:p>
            <a:r>
              <a:rPr lang="en-US" sz="1800" dirty="0"/>
              <a:t>NTFS allows application to specify expected size of file at creation time</a:t>
            </a:r>
          </a:p>
          <a:p>
            <a:pPr lvl="3"/>
            <a:endParaRPr lang="en-US" sz="800" dirty="0"/>
          </a:p>
          <a:p>
            <a:r>
              <a:rPr lang="en-US" sz="1800" dirty="0"/>
              <a:t>To prevent </a:t>
            </a:r>
            <a:r>
              <a:rPr lang="en-US" sz="1800" dirty="0">
                <a:latin typeface="Ubuntu Mono" panose="020B0509030602030204" pitchFamily="49" charset="0"/>
              </a:rPr>
              <a:t>$MFT</a:t>
            </a:r>
            <a:r>
              <a:rPr lang="en-US" sz="1800" dirty="0"/>
              <a:t> to become fragmented, NTFS reserves fraction of volume</a:t>
            </a:r>
          </a:p>
          <a:p>
            <a:pPr lvl="3"/>
            <a:endParaRPr lang="en-US" sz="800" dirty="0"/>
          </a:p>
          <a:p>
            <a:r>
              <a:rPr lang="en-US" sz="1800" dirty="0"/>
              <a:t>NTFS defragmentation rewrites fragmented files to contiguous regions of storage</a:t>
            </a:r>
          </a:p>
        </p:txBody>
      </p:sp>
    </p:spTree>
    <p:extLst>
      <p:ext uri="{BB962C8B-B14F-4D97-AF65-F5344CB8AC3E}">
        <p14:creationId xmlns:p14="http://schemas.microsoft.com/office/powerpoint/2010/main" val="256336365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2727"/>
            <a:ext cx="7886700" cy="986154"/>
          </a:xfrm>
        </p:spPr>
        <p:txBody>
          <a:bodyPr/>
          <a:lstStyle/>
          <a:p>
            <a:r>
              <a:rPr lang="en-US" dirty="0"/>
              <a:t>File Systems: Design Options</a:t>
            </a:r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3112C233-7810-CC42-8BF1-C4E1E49D0D8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693297"/>
              </p:ext>
            </p:extLst>
          </p:nvPr>
        </p:nvGraphicFramePr>
        <p:xfrm>
          <a:off x="684000" y="2133600"/>
          <a:ext cx="7776000" cy="3780000"/>
        </p:xfrm>
        <a:graphic>
          <a:graphicData uri="http://schemas.openxmlformats.org/drawingml/2006/table">
            <a:tbl>
              <a:tblPr firstRow="1" firstCol="1">
                <a:tableStyleId>{21E4AEA4-8DFA-4A89-87EB-49C32662AFE0}</a:tableStyleId>
              </a:tblPr>
              <a:tblGrid>
                <a:gridCol w="194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4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56000">
                <a:tc>
                  <a:txBody>
                    <a:bodyPr/>
                    <a:lstStyle/>
                    <a:p>
                      <a:pPr algn="ctr"/>
                      <a:endParaRPr lang="en-US" sz="1600" b="0" i="0" dirty="0">
                        <a:latin typeface="Gill Sans Light" panose="020B0302020104020203" pitchFamily="34" charset="-79"/>
                        <a:cs typeface="Gill Sans Light" panose="020B0302020104020203" pitchFamily="3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latin typeface="Gill Sans SemiBold" panose="020B0502020104020203" pitchFamily="34" charset="-79"/>
                          <a:cs typeface="Gill Sans SemiBold" panose="020B0502020104020203" pitchFamily="34" charset="-79"/>
                        </a:rPr>
                        <a:t>FAT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latin typeface="Gill Sans SemiBold" panose="020B0502020104020203" pitchFamily="34" charset="-79"/>
                          <a:cs typeface="Gill Sans SemiBold" panose="020B0502020104020203" pitchFamily="34" charset="-79"/>
                        </a:rPr>
                        <a:t>FFS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latin typeface="Gill Sans SemiBold" panose="020B0502020104020203" pitchFamily="34" charset="-79"/>
                          <a:cs typeface="Gill Sans SemiBold" panose="020B0502020104020203" pitchFamily="34" charset="-79"/>
                        </a:rPr>
                        <a:t>NTFS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6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latin typeface="Gill Sans SemiBold" panose="020B0502020104020203" pitchFamily="34" charset="-79"/>
                          <a:cs typeface="Gill Sans SemiBold" panose="020B0502020104020203" pitchFamily="34" charset="-79"/>
                        </a:rPr>
                        <a:t>Index structure</a:t>
                      </a:r>
                    </a:p>
                  </a:txBody>
                  <a:tcPr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Linked list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Tree</a:t>
                      </a:r>
                    </a:p>
                    <a:p>
                      <a:pPr algn="ctr"/>
                      <a:r>
                        <a:rPr lang="en-US" sz="1600" b="0" i="0" dirty="0"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(fixed, asymmetric)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Tree</a:t>
                      </a:r>
                    </a:p>
                    <a:p>
                      <a:pPr algn="ctr"/>
                      <a:r>
                        <a:rPr lang="en-US" sz="1600" b="0" i="0" dirty="0"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(dynamic)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6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latin typeface="Gill Sans SemiBold" panose="020B0502020104020203" pitchFamily="34" charset="-79"/>
                          <a:cs typeface="Gill Sans SemiBold" panose="020B0502020104020203" pitchFamily="34" charset="-79"/>
                        </a:rPr>
                        <a:t>Granularity</a:t>
                      </a:r>
                    </a:p>
                  </a:txBody>
                  <a:tcPr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Block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Block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Extent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56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latin typeface="Gill Sans SemiBold" panose="020B0502020104020203" pitchFamily="34" charset="-79"/>
                          <a:cs typeface="Gill Sans SemiBold" panose="020B0502020104020203" pitchFamily="34" charset="-79"/>
                        </a:rPr>
                        <a:t>Free space</a:t>
                      </a:r>
                    </a:p>
                    <a:p>
                      <a:pPr algn="ctr"/>
                      <a:r>
                        <a:rPr lang="en-US" sz="1600" b="1" i="0" dirty="0">
                          <a:latin typeface="Gill Sans SemiBold" panose="020B0502020104020203" pitchFamily="34" charset="-79"/>
                          <a:cs typeface="Gill Sans SemiBold" panose="020B0502020104020203" pitchFamily="34" charset="-79"/>
                        </a:rPr>
                        <a:t>tracking</a:t>
                      </a:r>
                    </a:p>
                  </a:txBody>
                  <a:tcPr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FAT array scan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Bitmap</a:t>
                      </a:r>
                    </a:p>
                    <a:p>
                      <a:pPr algn="ctr"/>
                      <a:r>
                        <a:rPr lang="en-US" sz="1600" b="0" i="0" dirty="0"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(fixed location)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Bitmap (file)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56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latin typeface="Gill Sans SemiBold" panose="020B0502020104020203" pitchFamily="34" charset="-79"/>
                          <a:cs typeface="Gill Sans SemiBold" panose="020B0502020104020203" pitchFamily="34" charset="-79"/>
                        </a:rPr>
                        <a:t>Locality</a:t>
                      </a:r>
                    </a:p>
                  </a:txBody>
                  <a:tcPr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Defragmentation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Block groups</a:t>
                      </a:r>
                      <a:r>
                        <a:rPr lang="en-US" sz="1600" b="0" i="0" baseline="0" dirty="0"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 + reserve space</a:t>
                      </a:r>
                      <a:endParaRPr lang="en-US" sz="1600" b="0" i="0" dirty="0">
                        <a:latin typeface="Gill Sans Light" panose="020B0302020104020203" pitchFamily="34" charset="-79"/>
                        <a:cs typeface="Gill Sans Light" panose="020B0302020104020203" pitchFamily="3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Extents + best fit +</a:t>
                      </a:r>
                    </a:p>
                    <a:p>
                      <a:pPr algn="ctr"/>
                      <a:r>
                        <a:rPr lang="en-US" sz="1600" b="0" i="0" dirty="0"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defragmentation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91313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162A57-9874-2443-A4FF-E319677F7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Buffer Cache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C94243B-3C5E-D84F-80A1-5E8ACB9E4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Kernel must copy disk blocks to main memory to access their contents and write them back if modified</a:t>
            </a:r>
          </a:p>
          <a:p>
            <a:pPr lvl="1"/>
            <a:r>
              <a:rPr lang="en-US" sz="1800" dirty="0"/>
              <a:t>Could be data blocks, </a:t>
            </a:r>
            <a:r>
              <a:rPr lang="en-US" sz="1800" dirty="0" err="1"/>
              <a:t>inodes</a:t>
            </a:r>
            <a:r>
              <a:rPr lang="en-US" sz="1800" dirty="0"/>
              <a:t>, directory contents, etc.</a:t>
            </a:r>
          </a:p>
          <a:p>
            <a:pPr lvl="1"/>
            <a:r>
              <a:rPr lang="en-US" sz="1800" dirty="0"/>
              <a:t>Possibly dirty (modified and not written back)</a:t>
            </a:r>
          </a:p>
          <a:p>
            <a:pPr lvl="1"/>
            <a:endParaRPr lang="en-US" sz="1800" dirty="0"/>
          </a:p>
          <a:p>
            <a:r>
              <a:rPr lang="en-US" altLang="ko-KR" sz="2000" dirty="0"/>
              <a:t>Key idea: exploit locality by caching storage data in memory</a:t>
            </a:r>
          </a:p>
          <a:p>
            <a:pPr lvl="1"/>
            <a:r>
              <a:rPr lang="en-US" altLang="ko-KR" sz="1800" dirty="0"/>
              <a:t>Name translations: mapping from paths </a:t>
            </a:r>
            <a:r>
              <a:rPr lang="en-US" altLang="ko-KR" sz="1800" dirty="0">
                <a:sym typeface="Symbol" panose="05050102010706020507" pitchFamily="18" charset="2"/>
              </a:rPr>
              <a:t> </a:t>
            </a:r>
            <a:r>
              <a:rPr lang="en-US" altLang="ko-KR" sz="1800" dirty="0" err="1">
                <a:sym typeface="Symbol" panose="05050102010706020507" pitchFamily="18" charset="2"/>
              </a:rPr>
              <a:t>inodes</a:t>
            </a:r>
            <a:endParaRPr lang="en-US" altLang="ko-KR" sz="1800" dirty="0">
              <a:sym typeface="Symbol" panose="05050102010706020507" pitchFamily="18" charset="2"/>
            </a:endParaRPr>
          </a:p>
          <a:p>
            <a:pPr lvl="1"/>
            <a:r>
              <a:rPr lang="en-US" altLang="ko-KR" sz="1800" dirty="0"/>
              <a:t>Disk blocks: mapping from block address </a:t>
            </a:r>
            <a:r>
              <a:rPr lang="en-US" altLang="ko-KR" sz="1800" dirty="0">
                <a:sym typeface="Symbol" panose="05050102010706020507" pitchFamily="18" charset="2"/>
              </a:rPr>
              <a:t> disk content</a:t>
            </a:r>
            <a:endParaRPr lang="en-US" altLang="ko-KR" sz="1800" dirty="0"/>
          </a:p>
          <a:p>
            <a:pPr lvl="1"/>
            <a:endParaRPr lang="en-US" altLang="ko-KR" sz="1800" dirty="0"/>
          </a:p>
          <a:p>
            <a:r>
              <a:rPr lang="en-US" altLang="ko-KR" sz="2000" dirty="0"/>
              <a:t>Buffer cache: memory used to cache kernel resources, including disk blocks and name translations</a:t>
            </a:r>
          </a:p>
          <a:p>
            <a:pPr lvl="1"/>
            <a:r>
              <a:rPr lang="en-US" sz="1800" dirty="0"/>
              <a:t>Implemented entirely in OS software (unlike memory caches and TLB)</a:t>
            </a:r>
          </a:p>
          <a:p>
            <a:pPr lvl="1"/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2992550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File-system Caching</a:t>
            </a:r>
          </a:p>
        </p:txBody>
      </p:sp>
      <p:sp>
        <p:nvSpPr>
          <p:cNvPr id="904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800" dirty="0"/>
              <a:t>Replacement policy? </a:t>
            </a:r>
            <a:r>
              <a:rPr lang="en-US" altLang="ko-KR" sz="1800" dirty="0">
                <a:solidFill>
                  <a:srgbClr val="FF0000"/>
                </a:solidFill>
              </a:rPr>
              <a:t>LRU</a:t>
            </a:r>
            <a:r>
              <a:rPr lang="en-US" altLang="ko-KR" sz="1800" dirty="0"/>
              <a:t>!</a:t>
            </a:r>
          </a:p>
          <a:p>
            <a:pPr lvl="1"/>
            <a:r>
              <a:rPr lang="en-US" altLang="ko-KR" sz="1600" dirty="0"/>
              <a:t>Because we can afford overhead of timestamps for each disk block</a:t>
            </a:r>
          </a:p>
          <a:p>
            <a:pPr lvl="1"/>
            <a:r>
              <a:rPr lang="en-US" altLang="ko-KR" sz="1600" dirty="0">
                <a:solidFill>
                  <a:srgbClr val="00B050"/>
                </a:solidFill>
              </a:rPr>
              <a:t>+ Works very well for name translation</a:t>
            </a:r>
          </a:p>
          <a:p>
            <a:pPr lvl="1"/>
            <a:r>
              <a:rPr lang="en-US" altLang="ko-KR" sz="1600" dirty="0">
                <a:solidFill>
                  <a:srgbClr val="00B050"/>
                </a:solidFill>
              </a:rPr>
              <a:t>+ Works well if memory is big enough to accommodate working set of file blocks</a:t>
            </a:r>
          </a:p>
          <a:p>
            <a:pPr lvl="1"/>
            <a:r>
              <a:rPr lang="en-US" altLang="ko-KR" sz="1600" dirty="0">
                <a:solidFill>
                  <a:srgbClr val="FF0000"/>
                </a:solidFill>
              </a:rPr>
              <a:t>– Some apps scan through file system, flushing cache with data used only once</a:t>
            </a:r>
          </a:p>
          <a:p>
            <a:pPr lvl="2"/>
            <a:r>
              <a:rPr lang="en-US" altLang="ko-KR" sz="1400" dirty="0"/>
              <a:t>E.g., </a:t>
            </a:r>
            <a:r>
              <a:rPr lang="en-US" altLang="ko-KR" sz="1400" dirty="0">
                <a:latin typeface="Ubuntu Mono" panose="020B0509030602030204" pitchFamily="49" charset="0"/>
              </a:rPr>
              <a:t>find . –exec </a:t>
            </a:r>
            <a:r>
              <a:rPr lang="en-US" altLang="ko-KR" sz="1400" dirty="0" err="1">
                <a:latin typeface="Ubuntu Mono" panose="020B0509030602030204" pitchFamily="49" charset="0"/>
              </a:rPr>
              <a:t>grep</a:t>
            </a:r>
            <a:r>
              <a:rPr lang="en-US" altLang="ko-KR" sz="1400" dirty="0">
                <a:latin typeface="Ubuntu Mono" panose="020B0509030602030204" pitchFamily="49" charset="0"/>
              </a:rPr>
              <a:t> foo {} \;</a:t>
            </a:r>
          </a:p>
          <a:p>
            <a:r>
              <a:rPr lang="en-US" altLang="ko-KR" sz="1800" dirty="0"/>
              <a:t>Other replacement policies?</a:t>
            </a:r>
          </a:p>
          <a:p>
            <a:pPr lvl="1"/>
            <a:r>
              <a:rPr lang="en-US" altLang="ko-KR" sz="1600" dirty="0"/>
              <a:t>Some systems allow applications to request other policies</a:t>
            </a:r>
          </a:p>
          <a:p>
            <a:pPr lvl="1"/>
            <a:r>
              <a:rPr lang="en-US" altLang="ko-KR" sz="1600" dirty="0"/>
              <a:t>E.g., </a:t>
            </a:r>
            <a:r>
              <a:rPr lang="en-US" altLang="ko-KR" sz="1600" dirty="0">
                <a:solidFill>
                  <a:srgbClr val="FF0000"/>
                </a:solidFill>
              </a:rPr>
              <a:t>use once</a:t>
            </a:r>
            <a:r>
              <a:rPr lang="en-US" altLang="ko-KR" sz="1600" dirty="0"/>
              <a:t>: file system can discard blocks as soon as they are used</a:t>
            </a:r>
          </a:p>
          <a:p>
            <a:r>
              <a:rPr lang="en-US" altLang="ko-KR" sz="1800" dirty="0"/>
              <a:t>How much memory should OS allocate to buffer cache?</a:t>
            </a:r>
          </a:p>
          <a:p>
            <a:pPr lvl="1"/>
            <a:r>
              <a:rPr lang="en-US" altLang="ko-KR" sz="1600" dirty="0"/>
              <a:t>Too much memory </a:t>
            </a:r>
            <a:r>
              <a:rPr lang="en-US" altLang="ko-KR" sz="1600" dirty="0">
                <a:sym typeface="Symbol" panose="05050102010706020507" pitchFamily="18" charset="2"/>
              </a:rPr>
              <a:t> OS will have less memory to allocate to applications</a:t>
            </a:r>
            <a:endParaRPr lang="en-US" altLang="ko-KR" sz="1600" dirty="0"/>
          </a:p>
          <a:p>
            <a:pPr lvl="1"/>
            <a:r>
              <a:rPr lang="en-US" altLang="ko-KR" sz="1600" dirty="0"/>
              <a:t>Too little memory </a:t>
            </a:r>
            <a:r>
              <a:rPr lang="en-US" altLang="ko-KR" sz="1600" dirty="0">
                <a:sym typeface="Symbol" panose="05050102010706020507" pitchFamily="18" charset="2"/>
              </a:rPr>
              <a:t></a:t>
            </a:r>
            <a:r>
              <a:rPr lang="en-US" altLang="ko-KR" sz="1600" dirty="0"/>
              <a:t> applications may run slowly (inefficient disk caching)</a:t>
            </a:r>
          </a:p>
          <a:p>
            <a:pPr lvl="1"/>
            <a:r>
              <a:rPr lang="en-US" altLang="ko-KR" sz="1600" dirty="0"/>
              <a:t>Solution: dynamically adjust allocation to balance paging and file access time</a:t>
            </a:r>
          </a:p>
          <a:p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1859245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19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19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19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4195" grpId="0" uiExpand="1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File-system Caching (cont.)</a:t>
            </a:r>
          </a:p>
        </p:txBody>
      </p:sp>
      <p:sp>
        <p:nvSpPr>
          <p:cNvPr id="905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2000" dirty="0">
                <a:solidFill>
                  <a:srgbClr val="FF0000"/>
                </a:solidFill>
              </a:rPr>
              <a:t>Read-ahead prefetching</a:t>
            </a:r>
            <a:r>
              <a:rPr lang="en-US" altLang="ko-KR" sz="2000" dirty="0"/>
              <a:t>: fetch sequential blocks early</a:t>
            </a:r>
          </a:p>
          <a:p>
            <a:pPr lvl="1"/>
            <a:r>
              <a:rPr lang="en-US" altLang="ko-KR" sz="1800" dirty="0"/>
              <a:t>Fast to access; file system tries to obtain sequential layout</a:t>
            </a:r>
          </a:p>
          <a:p>
            <a:pPr lvl="1"/>
            <a:r>
              <a:rPr lang="en-US" altLang="ko-KR" sz="1800" dirty="0"/>
              <a:t>Applications tend to do sequential reads and writes</a:t>
            </a:r>
          </a:p>
          <a:p>
            <a:pPr lvl="1"/>
            <a:endParaRPr lang="en-US" altLang="ko-KR" sz="1800" dirty="0"/>
          </a:p>
          <a:p>
            <a:r>
              <a:rPr lang="en-US" altLang="ko-KR" sz="2000" dirty="0"/>
              <a:t>How much to prefetch?</a:t>
            </a:r>
          </a:p>
          <a:p>
            <a:pPr lvl="1"/>
            <a:r>
              <a:rPr lang="en-US" altLang="ko-KR" sz="1800" dirty="0"/>
              <a:t>Too many </a:t>
            </a:r>
            <a:r>
              <a:rPr lang="en-US" altLang="ko-KR" sz="1800" dirty="0">
                <a:sym typeface="Symbol" panose="05050102010706020507" pitchFamily="18" charset="2"/>
              </a:rPr>
              <a:t> </a:t>
            </a:r>
            <a:r>
              <a:rPr lang="en-US" altLang="ko-KR" sz="1800" dirty="0"/>
              <a:t>delaying requests by other applications</a:t>
            </a:r>
          </a:p>
          <a:p>
            <a:pPr lvl="1"/>
            <a:r>
              <a:rPr lang="en-US" altLang="ko-KR" sz="1800" dirty="0"/>
              <a:t>Too few </a:t>
            </a:r>
            <a:r>
              <a:rPr lang="en-US" altLang="ko-KR" sz="1800" dirty="0">
                <a:sym typeface="Symbol" panose="05050102010706020507" pitchFamily="18" charset="2"/>
              </a:rPr>
              <a:t> </a:t>
            </a:r>
            <a:r>
              <a:rPr lang="en-US" altLang="ko-KR" sz="1800" dirty="0"/>
              <a:t>missed opportunities to improve performance</a:t>
            </a:r>
          </a:p>
        </p:txBody>
      </p:sp>
    </p:spTree>
    <p:extLst>
      <p:ext uri="{BB962C8B-B14F-4D97-AF65-F5344CB8AC3E}">
        <p14:creationId xmlns:p14="http://schemas.microsoft.com/office/powerpoint/2010/main" val="123039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5219" grpId="0" uiExpand="1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A9EA4-EF38-7548-AAB0-FA511BBE5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Delayed Writes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ED844-8C46-3F4A-B96E-0B2A2D538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Every </a:t>
            </a:r>
            <a:r>
              <a:rPr lang="en-US" sz="1600" dirty="0">
                <a:latin typeface="Ubuntu Mono" panose="020B0509030602030204" pitchFamily="49" charset="0"/>
              </a:rPr>
              <a:t>write()</a:t>
            </a:r>
            <a:r>
              <a:rPr lang="en-US" sz="1800" dirty="0"/>
              <a:t> copies data from user space to kernel buffer</a:t>
            </a:r>
          </a:p>
          <a:p>
            <a:pPr lvl="1"/>
            <a:r>
              <a:rPr lang="en-US" sz="1600" dirty="0"/>
              <a:t>Other apps read data from cache instead of disk</a:t>
            </a:r>
          </a:p>
          <a:p>
            <a:pPr lvl="1"/>
            <a:r>
              <a:rPr lang="en-US" sz="1600" dirty="0"/>
              <a:t>Cache is transparent to user programs</a:t>
            </a:r>
          </a:p>
          <a:p>
            <a:pPr lvl="3"/>
            <a:endParaRPr lang="en-US" sz="1000" dirty="0"/>
          </a:p>
          <a:p>
            <a:r>
              <a:rPr lang="en-US" sz="1800" dirty="0"/>
              <a:t>Buffer cache is write-back cache</a:t>
            </a:r>
          </a:p>
          <a:p>
            <a:pPr lvl="1"/>
            <a:r>
              <a:rPr lang="en-US" sz="1600" dirty="0"/>
              <a:t>Writes are not immediately sent to disk</a:t>
            </a:r>
          </a:p>
          <a:p>
            <a:pPr lvl="1"/>
            <a:r>
              <a:rPr lang="en-US" sz="1600" dirty="0"/>
              <a:t>Buffer cache is flushed to disk periodically</a:t>
            </a:r>
          </a:p>
          <a:p>
            <a:pPr lvl="2"/>
            <a:r>
              <a:rPr lang="en-US" sz="1400" dirty="0"/>
              <a:t>E.g., in Linux, kernel threads flush buffer cache very 30 sec. in default setup</a:t>
            </a:r>
          </a:p>
          <a:p>
            <a:pPr lvl="1"/>
            <a:r>
              <a:rPr lang="en-US" sz="1600" dirty="0"/>
              <a:t>Some files never actually make it all the way to disk</a:t>
            </a:r>
          </a:p>
          <a:p>
            <a:pPr lvl="2"/>
            <a:r>
              <a:rPr lang="en-US" sz="1400" dirty="0"/>
              <a:t>There are many short-lived files</a:t>
            </a:r>
          </a:p>
          <a:p>
            <a:pPr lvl="3"/>
            <a:endParaRPr lang="en-US" sz="1000" dirty="0"/>
          </a:p>
          <a:p>
            <a:r>
              <a:rPr lang="en-US" sz="1800" dirty="0"/>
              <a:t>But </a:t>
            </a:r>
            <a:r>
              <a:rPr lang="en-US" sz="1800" dirty="0">
                <a:solidFill>
                  <a:srgbClr val="FF0000"/>
                </a:solidFill>
              </a:rPr>
              <a:t>what if system crashes</a:t>
            </a:r>
            <a:r>
              <a:rPr lang="en-US" sz="1800" dirty="0"/>
              <a:t> before buffer cache is flushed to disk?</a:t>
            </a:r>
          </a:p>
          <a:p>
            <a:pPr lvl="1"/>
            <a:r>
              <a:rPr lang="en-US" sz="1600" dirty="0"/>
              <a:t>And what if this was for a directory file?</a:t>
            </a:r>
          </a:p>
          <a:p>
            <a:pPr lvl="2"/>
            <a:r>
              <a:rPr lang="en-US" sz="1400" dirty="0"/>
              <a:t>Lose pointer to </a:t>
            </a:r>
            <a:r>
              <a:rPr lang="en-US" sz="1400" dirty="0" err="1"/>
              <a:t>inode</a:t>
            </a:r>
            <a:endParaRPr lang="en-US" sz="1400" dirty="0"/>
          </a:p>
          <a:p>
            <a:pPr lvl="3"/>
            <a:endParaRPr lang="en-US" sz="1000" dirty="0"/>
          </a:p>
          <a:p>
            <a:r>
              <a:rPr lang="en-US" sz="1800" dirty="0">
                <a:solidFill>
                  <a:srgbClr val="FF0000"/>
                </a:solidFill>
              </a:rPr>
              <a:t>File systems need recovery mechanisms</a:t>
            </a:r>
          </a:p>
          <a:p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85932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Important </a:t>
            </a:r>
            <a:r>
              <a:rPr lang="en-US" altLang="ko-KR"/>
              <a:t>“abilities</a:t>
            </a:r>
            <a:r>
              <a:rPr lang="en-US" altLang="ko-KR" dirty="0"/>
              <a:t>”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800" dirty="0">
                <a:solidFill>
                  <a:srgbClr val="FF0000"/>
                </a:solidFill>
              </a:rPr>
              <a:t>Reliability</a:t>
            </a:r>
            <a:r>
              <a:rPr lang="en-US" altLang="ko-KR" sz="1800" dirty="0"/>
              <a:t>: ability of system or component to perform its required functions under stated conditions for specified time </a:t>
            </a:r>
          </a:p>
          <a:p>
            <a:pPr lvl="1"/>
            <a:r>
              <a:rPr lang="en-US" altLang="ko-KR" sz="1600" dirty="0"/>
              <a:t>System is not only “up”, but also working correctly</a:t>
            </a:r>
          </a:p>
          <a:p>
            <a:pPr lvl="1"/>
            <a:r>
              <a:rPr lang="en-US" altLang="ko-KR" sz="1600" dirty="0"/>
              <a:t>Includes availability, security, fault tolerance/durability</a:t>
            </a:r>
          </a:p>
          <a:p>
            <a:pPr lvl="1"/>
            <a:r>
              <a:rPr lang="en-US" altLang="ko-KR" sz="1600" dirty="0"/>
              <a:t>Data must survive system crashes, disk crashes, other problems</a:t>
            </a:r>
          </a:p>
          <a:p>
            <a:pPr lvl="1"/>
            <a:endParaRPr lang="en-US" altLang="ko-KR" sz="1600" dirty="0"/>
          </a:p>
          <a:p>
            <a:r>
              <a:rPr lang="en-US" altLang="ko-KR" sz="1800" dirty="0">
                <a:solidFill>
                  <a:srgbClr val="FF0000"/>
                </a:solidFill>
              </a:rPr>
              <a:t>Availability</a:t>
            </a:r>
            <a:r>
              <a:rPr lang="en-US" altLang="ko-KR" sz="1800" dirty="0"/>
              <a:t>: probability that system can accept and process requests</a:t>
            </a:r>
          </a:p>
          <a:p>
            <a:pPr lvl="1"/>
            <a:r>
              <a:rPr lang="en-US" altLang="ko-KR" sz="1600" dirty="0"/>
              <a:t>Can build highly-available systems, despite unreliable components</a:t>
            </a:r>
          </a:p>
          <a:p>
            <a:pPr lvl="2"/>
            <a:r>
              <a:rPr lang="en-US" altLang="ko-KR" sz="1400" dirty="0"/>
              <a:t>Involves independence of failures and redundancy</a:t>
            </a:r>
          </a:p>
          <a:p>
            <a:pPr lvl="1"/>
            <a:r>
              <a:rPr lang="en-US" altLang="ko-KR" sz="1600" dirty="0"/>
              <a:t>Often as “nines” of probability.  99.9% is “3-nines of availability”</a:t>
            </a:r>
          </a:p>
          <a:p>
            <a:pPr lvl="1"/>
            <a:endParaRPr lang="en-US" altLang="ko-KR" sz="1600" dirty="0"/>
          </a:p>
          <a:p>
            <a:r>
              <a:rPr lang="en-US" altLang="ko-KR" sz="1800" dirty="0">
                <a:solidFill>
                  <a:srgbClr val="FF0000"/>
                </a:solidFill>
              </a:rPr>
              <a:t>Durability</a:t>
            </a:r>
            <a:r>
              <a:rPr lang="en-US" altLang="ko-KR" sz="1800" dirty="0"/>
              <a:t>: ability of system to recover data despite faults</a:t>
            </a:r>
          </a:p>
          <a:p>
            <a:pPr lvl="1"/>
            <a:r>
              <a:rPr lang="en-US" altLang="ko-KR" sz="1600" dirty="0"/>
              <a:t>This idea is fault-tolerance applied to data</a:t>
            </a:r>
          </a:p>
          <a:p>
            <a:pPr lvl="1"/>
            <a:r>
              <a:rPr lang="en-US" altLang="ko-KR" sz="1600" dirty="0"/>
              <a:t>Doesn’t necessarily imply availability: information on pyramids was very durable, but could not be accessed until discovery of Rosetta Stone</a:t>
            </a:r>
          </a:p>
        </p:txBody>
      </p:sp>
    </p:spTree>
    <p:extLst>
      <p:ext uri="{BB962C8B-B14F-4D97-AF65-F5344CB8AC3E}">
        <p14:creationId xmlns:p14="http://schemas.microsoft.com/office/powerpoint/2010/main" val="3356525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2727"/>
            <a:ext cx="7886700" cy="986154"/>
          </a:xfrm>
        </p:spPr>
        <p:txBody>
          <a:bodyPr/>
          <a:lstStyle/>
          <a:p>
            <a:r>
              <a:rPr lang="en-US" dirty="0"/>
              <a:t>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76400"/>
            <a:ext cx="7886700" cy="4968875"/>
          </a:xfrm>
        </p:spPr>
        <p:txBody>
          <a:bodyPr/>
          <a:lstStyle/>
          <a:p>
            <a:r>
              <a:rPr lang="en-US" sz="2000" dirty="0"/>
              <a:t>Named set of blocks in file system</a:t>
            </a:r>
          </a:p>
          <a:p>
            <a:pPr lvl="1"/>
            <a:r>
              <a:rPr lang="en-US" sz="1800" dirty="0">
                <a:solidFill>
                  <a:srgbClr val="FF0000"/>
                </a:solidFill>
              </a:rPr>
              <a:t>Data</a:t>
            </a:r>
            <a:r>
              <a:rPr lang="en-US" sz="1800" dirty="0"/>
              <a:t>: information put by user or program</a:t>
            </a:r>
          </a:p>
          <a:p>
            <a:pPr lvl="1"/>
            <a:r>
              <a:rPr lang="en-US" sz="1800" dirty="0">
                <a:solidFill>
                  <a:srgbClr val="FF0000"/>
                </a:solidFill>
              </a:rPr>
              <a:t>Metadata</a:t>
            </a:r>
            <a:r>
              <a:rPr lang="en-US" sz="1800" dirty="0"/>
              <a:t>: information about file understood and managed by OS</a:t>
            </a:r>
          </a:p>
          <a:p>
            <a:pPr lvl="2"/>
            <a:r>
              <a:rPr lang="en-US" sz="1600" dirty="0"/>
              <a:t>Owner, size, modification time, permissions, …</a:t>
            </a:r>
            <a:endParaRPr lang="en-US" sz="1400" dirty="0"/>
          </a:p>
          <a:p>
            <a:pPr lvl="1"/>
            <a:endParaRPr lang="en-US" altLang="ko-KR" sz="1600" dirty="0"/>
          </a:p>
          <a:p>
            <a:r>
              <a:rPr lang="en-US" altLang="ko-KR" sz="2000" dirty="0"/>
              <a:t>User’s view</a:t>
            </a:r>
          </a:p>
          <a:p>
            <a:pPr lvl="1"/>
            <a:r>
              <a:rPr lang="en-US" altLang="ko-KR" sz="1800" dirty="0"/>
              <a:t>Durable data structures</a:t>
            </a:r>
            <a:endParaRPr lang="en-US" altLang="ko-KR" sz="1400" dirty="0"/>
          </a:p>
          <a:p>
            <a:pPr lvl="1"/>
            <a:endParaRPr lang="en-US" altLang="ko-KR" sz="1600" dirty="0"/>
          </a:p>
          <a:p>
            <a:r>
              <a:rPr lang="en-US" altLang="ko-KR" sz="2000" dirty="0"/>
              <a:t>System’s view</a:t>
            </a:r>
          </a:p>
          <a:p>
            <a:pPr lvl="1"/>
            <a:r>
              <a:rPr lang="en-US" altLang="ko-KR" sz="1800" dirty="0"/>
              <a:t>System-call interface: array of untyped bytes (UNIX)</a:t>
            </a:r>
            <a:endParaRPr lang="en-US" altLang="ko-KR" sz="1600" dirty="0"/>
          </a:p>
          <a:p>
            <a:pPr lvl="2"/>
            <a:r>
              <a:rPr lang="en-US" altLang="ko-KR" sz="1600" dirty="0"/>
              <a:t>Doesn’t matter what kind of data structures is store on disk!</a:t>
            </a:r>
          </a:p>
          <a:p>
            <a:pPr lvl="2"/>
            <a:r>
              <a:rPr lang="en-US" altLang="ko-KR" sz="1600" dirty="0"/>
              <a:t>Occasionally might need to parse file’s data (e.g., ELF, </a:t>
            </a:r>
            <a:r>
              <a:rPr lang="en-US" altLang="ko-KR" sz="1600" dirty="0" err="1">
                <a:latin typeface="Ubuntu Mono" panose="020B0509030602030204" pitchFamily="49" charset="0"/>
              </a:rPr>
              <a:t>a.out</a:t>
            </a:r>
            <a:r>
              <a:rPr lang="en-US" altLang="ko-KR" sz="1600" dirty="0"/>
              <a:t>, bash scripts)</a:t>
            </a:r>
          </a:p>
          <a:p>
            <a:pPr lvl="1"/>
            <a:r>
              <a:rPr lang="en-US" altLang="ko-KR" sz="1800" dirty="0"/>
              <a:t>File system: collection of blocks</a:t>
            </a:r>
          </a:p>
          <a:p>
            <a:pPr lvl="2"/>
            <a:r>
              <a:rPr lang="en-US" altLang="ko-KR" sz="1600" dirty="0"/>
              <a:t>Block (logical transfer unit) size </a:t>
            </a:r>
            <a:r>
              <a:rPr lang="en-US" altLang="ko-KR" sz="1600" dirty="0">
                <a:sym typeface="Symbol" panose="05050102010706020507" pitchFamily="18" charset="2"/>
              </a:rPr>
              <a:t> sector (</a:t>
            </a:r>
            <a:r>
              <a:rPr lang="en-US" altLang="ko-KR" sz="1600" dirty="0"/>
              <a:t>physical transfer unit)</a:t>
            </a:r>
            <a:r>
              <a:rPr lang="en-US" altLang="ko-KR" sz="1600" dirty="0">
                <a:sym typeface="Symbol" panose="05050102010706020507" pitchFamily="18" charset="2"/>
              </a:rPr>
              <a:t> size</a:t>
            </a:r>
          </a:p>
        </p:txBody>
      </p:sp>
    </p:spTree>
    <p:extLst>
      <p:ext uri="{BB962C8B-B14F-4D97-AF65-F5344CB8AC3E}">
        <p14:creationId xmlns:p14="http://schemas.microsoft.com/office/powerpoint/2010/main" val="3221301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8192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File system</a:t>
            </a:r>
          </a:p>
          <a:p>
            <a:pPr lvl="1"/>
            <a:r>
              <a:rPr lang="en-US" sz="1600" dirty="0"/>
              <a:t>Abstraction that provides persistent, named data</a:t>
            </a:r>
          </a:p>
          <a:p>
            <a:pPr lvl="1"/>
            <a:r>
              <a:rPr lang="en-US" sz="1600" dirty="0"/>
              <a:t>Optimize for access and usage patterns</a:t>
            </a:r>
          </a:p>
          <a:p>
            <a:r>
              <a:rPr lang="en-US" sz="1800" dirty="0"/>
              <a:t>File Allocation Table (FAT)</a:t>
            </a:r>
          </a:p>
          <a:p>
            <a:pPr lvl="1"/>
            <a:r>
              <a:rPr lang="en-US" sz="1600" dirty="0"/>
              <a:t>Linked-list approach, widely-used file system (e.g., cameras, USB drives, SD cards)</a:t>
            </a:r>
          </a:p>
          <a:p>
            <a:pPr lvl="1"/>
            <a:r>
              <a:rPr lang="en-US" sz="1600" dirty="0"/>
              <a:t>Simple to implement, but poor performance and no security </a:t>
            </a:r>
          </a:p>
          <a:p>
            <a:r>
              <a:rPr lang="en-US" sz="1800" dirty="0"/>
              <a:t>Unix Fast File System (FFS)</a:t>
            </a:r>
          </a:p>
          <a:p>
            <a:pPr lvl="1"/>
            <a:r>
              <a:rPr lang="en-US" sz="1600" dirty="0"/>
              <a:t>Tracking files’ blocks using </a:t>
            </a:r>
            <a:r>
              <a:rPr lang="en-US" sz="1600" dirty="0" err="1"/>
              <a:t>inodes</a:t>
            </a:r>
            <a:r>
              <a:rPr lang="en-US" sz="1600" dirty="0"/>
              <a:t>, indirect blocks, double indirect blocks, etc. </a:t>
            </a:r>
          </a:p>
          <a:p>
            <a:r>
              <a:rPr lang="en-US" sz="1800" dirty="0"/>
              <a:t>New Technology File System (NTFS)</a:t>
            </a:r>
          </a:p>
          <a:p>
            <a:pPr lvl="1"/>
            <a:r>
              <a:rPr lang="en-US" sz="1600" dirty="0"/>
              <a:t>Variable extents, dynamic tree, tiny files data is in header</a:t>
            </a:r>
          </a:p>
          <a:p>
            <a:r>
              <a:rPr lang="en-US" sz="1800" dirty="0"/>
              <a:t>Buffer caches</a:t>
            </a:r>
          </a:p>
          <a:p>
            <a:pPr lvl="1"/>
            <a:r>
              <a:rPr lang="en-US" sz="1600" dirty="0"/>
              <a:t>Exploiting locality by caching storage data in memory</a:t>
            </a:r>
          </a:p>
          <a:p>
            <a:endParaRPr lang="en-US" sz="1800" dirty="0">
              <a:sym typeface="Symbol" charset="0"/>
            </a:endParaRPr>
          </a:p>
          <a:p>
            <a:endParaRPr lang="en-US" sz="1800" dirty="0">
              <a:sym typeface="Symbo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325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830288-9BB8-E345-84FB-64C99FE3A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7174" name="Picture 6">
            <a:extLst>
              <a:ext uri="{FF2B5EF4-FFF2-40B4-BE49-F238E27FC236}">
                <a16:creationId xmlns:a16="http://schemas.microsoft.com/office/drawing/2014/main" id="{8BA57BBB-068E-1740-8FAB-876876D58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3888" y="4441002"/>
            <a:ext cx="3466769" cy="173338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04B5E64-04D4-F044-9947-E412A92E317C}"/>
              </a:ext>
            </a:extLst>
          </p:cNvPr>
          <p:cNvSpPr/>
          <p:nvPr/>
        </p:nvSpPr>
        <p:spPr>
          <a:xfrm>
            <a:off x="4153502" y="6703153"/>
            <a:ext cx="827471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globaldigitalcitizen.org</a:t>
            </a:r>
            <a:endParaRPr lang="en-US" sz="600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73521090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2BC04-D7A4-2D45-957C-0AC05B07B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3A5FE-6850-F546-8B5B-00CF648894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Slides by courtesy of Anderson, Culler, </a:t>
            </a:r>
            <a:r>
              <a:rPr lang="en-US" dirty="0" err="1"/>
              <a:t>Stoica</a:t>
            </a:r>
            <a:r>
              <a:rPr lang="en-US" dirty="0"/>
              <a:t>, </a:t>
            </a:r>
            <a:r>
              <a:rPr lang="en-US" dirty="0" err="1"/>
              <a:t>Silberschatz</a:t>
            </a:r>
            <a:r>
              <a:rPr lang="en-US" dirty="0"/>
              <a:t>, Joseph, and Canny</a:t>
            </a:r>
          </a:p>
        </p:txBody>
      </p:sp>
    </p:spTree>
    <p:extLst>
      <p:ext uri="{BB962C8B-B14F-4D97-AF65-F5344CB8AC3E}">
        <p14:creationId xmlns:p14="http://schemas.microsoft.com/office/powerpoint/2010/main" val="2402723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2">
            <a:extLst>
              <a:ext uri="{FF2B5EF4-FFF2-40B4-BE49-F238E27FC236}">
                <a16:creationId xmlns:a16="http://schemas.microsoft.com/office/drawing/2014/main" id="{E086D414-F451-9B41-899E-35C84EA7937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28650" y="212727"/>
            <a:ext cx="7886700" cy="986154"/>
          </a:xfrm>
        </p:spPr>
        <p:txBody>
          <a:bodyPr/>
          <a:lstStyle/>
          <a:p>
            <a:r>
              <a:rPr lang="en-US" altLang="en-US" dirty="0"/>
              <a:t>File Access Patterns</a:t>
            </a:r>
          </a:p>
        </p:txBody>
      </p:sp>
      <p:sp>
        <p:nvSpPr>
          <p:cNvPr id="948227" name="Rectangle 3">
            <a:extLst>
              <a:ext uri="{FF2B5EF4-FFF2-40B4-BE49-F238E27FC236}">
                <a16:creationId xmlns:a16="http://schemas.microsoft.com/office/drawing/2014/main" id="{E7F83248-C425-C242-B880-874E9C8A3AB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676400"/>
            <a:ext cx="7886700" cy="4968875"/>
          </a:xfrm>
        </p:spPr>
        <p:txBody>
          <a:bodyPr/>
          <a:lstStyle/>
          <a:p>
            <a:r>
              <a:rPr lang="en-US" altLang="en-US" sz="1800" dirty="0">
                <a:solidFill>
                  <a:srgbClr val="FF0000"/>
                </a:solidFill>
              </a:rPr>
              <a:t>Sequential access</a:t>
            </a:r>
            <a:r>
              <a:rPr lang="en-US" altLang="en-US" sz="1800" dirty="0"/>
              <a:t>: bytes read in order</a:t>
            </a:r>
          </a:p>
          <a:p>
            <a:pPr lvl="1"/>
            <a:r>
              <a:rPr lang="en-US" altLang="ja-JP" sz="1600" dirty="0"/>
              <a:t>E.g., </a:t>
            </a:r>
            <a:r>
              <a:rPr lang="ja-JP" altLang="en-US" sz="1600"/>
              <a:t>“</a:t>
            </a:r>
            <a:r>
              <a:rPr lang="en-US" altLang="ja-JP" sz="1600" dirty="0"/>
              <a:t>give me the next X bytes, then give me next, etc.</a:t>
            </a:r>
            <a:r>
              <a:rPr lang="ja-JP" altLang="en-US" sz="1600"/>
              <a:t>”</a:t>
            </a:r>
            <a:endParaRPr lang="en-US" altLang="ja-JP" sz="1600" dirty="0"/>
          </a:p>
          <a:p>
            <a:pPr lvl="1"/>
            <a:r>
              <a:rPr lang="en-US" altLang="en-US" sz="1600" dirty="0"/>
              <a:t>Most of file accesses are of this flavor</a:t>
            </a:r>
          </a:p>
          <a:p>
            <a:pPr lvl="3"/>
            <a:endParaRPr lang="en-US" altLang="en-US" sz="800" dirty="0"/>
          </a:p>
          <a:p>
            <a:r>
              <a:rPr lang="en-US" altLang="en-US" sz="1800" dirty="0">
                <a:solidFill>
                  <a:srgbClr val="FF0000"/>
                </a:solidFill>
              </a:rPr>
              <a:t>Random access</a:t>
            </a:r>
            <a:r>
              <a:rPr lang="en-US" altLang="en-US" sz="1800" dirty="0"/>
              <a:t>: read/write element out of middle of array</a:t>
            </a:r>
          </a:p>
          <a:p>
            <a:pPr lvl="1"/>
            <a:r>
              <a:rPr lang="en-US" altLang="ja-JP" sz="1600" dirty="0"/>
              <a:t>E.g., </a:t>
            </a:r>
            <a:r>
              <a:rPr lang="ja-JP" altLang="en-US" sz="1600"/>
              <a:t>“</a:t>
            </a:r>
            <a:r>
              <a:rPr lang="en-US" altLang="ja-JP" sz="1600" dirty="0"/>
              <a:t>give me bytes from </a:t>
            </a:r>
            <a:r>
              <a:rPr lang="en-US" altLang="ja-JP" sz="1600" dirty="0" err="1"/>
              <a:t>i</a:t>
            </a:r>
            <a:r>
              <a:rPr lang="en-US" altLang="ja-JP" sz="1600" dirty="0"/>
              <a:t> to j</a:t>
            </a:r>
            <a:r>
              <a:rPr lang="ja-JP" altLang="en-US" sz="1600"/>
              <a:t>”</a:t>
            </a:r>
            <a:endParaRPr lang="en-US" altLang="en-US" sz="1600" dirty="0"/>
          </a:p>
          <a:p>
            <a:pPr lvl="1"/>
            <a:r>
              <a:rPr lang="en-US" altLang="en-US" sz="1600" dirty="0"/>
              <a:t>E.g., mem. page from swap file</a:t>
            </a:r>
          </a:p>
          <a:p>
            <a:pPr lvl="1"/>
            <a:r>
              <a:rPr lang="en-US" altLang="en-US" sz="1600" dirty="0"/>
              <a:t>Less frequent, but still important, want this to be fast</a:t>
            </a:r>
          </a:p>
          <a:p>
            <a:pPr lvl="2"/>
            <a:r>
              <a:rPr lang="en-US" altLang="en-US" sz="1400" dirty="0"/>
              <a:t>Don’</a:t>
            </a:r>
            <a:r>
              <a:rPr lang="en-US" altLang="ja-JP" sz="1400" dirty="0"/>
              <a:t>t want to have to read all bytes to get to middle of file</a:t>
            </a:r>
          </a:p>
          <a:p>
            <a:pPr lvl="3"/>
            <a:endParaRPr lang="en-US" altLang="en-US" sz="800" dirty="0"/>
          </a:p>
          <a:p>
            <a:r>
              <a:rPr lang="en-US" altLang="en-US" sz="1800" dirty="0">
                <a:solidFill>
                  <a:srgbClr val="FF0000"/>
                </a:solidFill>
              </a:rPr>
              <a:t>Content-based access</a:t>
            </a:r>
          </a:p>
          <a:p>
            <a:pPr lvl="1"/>
            <a:r>
              <a:rPr lang="en-US" altLang="ja-JP" sz="1600" dirty="0"/>
              <a:t>E.g., </a:t>
            </a:r>
            <a:r>
              <a:rPr lang="ja-JP" altLang="en-US" sz="1600"/>
              <a:t>“</a:t>
            </a:r>
            <a:r>
              <a:rPr lang="en-US" altLang="ja-JP" sz="1600" dirty="0"/>
              <a:t>find me 100 bytes starting with RTOS</a:t>
            </a:r>
            <a:r>
              <a:rPr lang="ja-JP" altLang="en-US" sz="1600"/>
              <a:t>”</a:t>
            </a:r>
            <a:endParaRPr lang="en-US" altLang="ja-JP" sz="1600" dirty="0"/>
          </a:p>
          <a:p>
            <a:pPr lvl="1"/>
            <a:r>
              <a:rPr lang="en-US" altLang="en-US" sz="1600" dirty="0"/>
              <a:t>E.g., find employee X’s records and increase their salary by a factor of 2</a:t>
            </a:r>
          </a:p>
          <a:p>
            <a:pPr lvl="1"/>
            <a:r>
              <a:rPr lang="en-US" altLang="en-US" sz="1600" dirty="0"/>
              <a:t>Many systems don’</a:t>
            </a:r>
            <a:r>
              <a:rPr lang="en-US" altLang="ja-JP" sz="1600" dirty="0"/>
              <a:t>t provide this; instead, build DBs to index content </a:t>
            </a:r>
            <a:br>
              <a:rPr lang="en-US" altLang="ja-JP" sz="1600" dirty="0"/>
            </a:br>
            <a:r>
              <a:rPr lang="en-US" altLang="ja-JP" sz="1600" dirty="0"/>
              <a:t>(still requires efficient random access)</a:t>
            </a:r>
          </a:p>
          <a:p>
            <a:pPr lvl="2"/>
            <a:r>
              <a:rPr lang="en-US" altLang="en-US" sz="1400" dirty="0"/>
              <a:t>E.g., Mac OSX Spotlight search</a:t>
            </a:r>
          </a:p>
          <a:p>
            <a:endParaRPr lang="en-US" altLang="en-US" sz="1800" dirty="0"/>
          </a:p>
        </p:txBody>
      </p:sp>
      <p:pic>
        <p:nvPicPr>
          <p:cNvPr id="9" name="Graphic 8" descr="Folder Search">
            <a:extLst>
              <a:ext uri="{FF2B5EF4-FFF2-40B4-BE49-F238E27FC236}">
                <a16:creationId xmlns:a16="http://schemas.microsoft.com/office/drawing/2014/main" id="{BDFB4219-B209-AA4D-B4DC-9F0440FEFA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96045" y="1420135"/>
            <a:ext cx="1472650" cy="147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588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822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From User to System View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28650" y="3427509"/>
            <a:ext cx="7886700" cy="3217765"/>
          </a:xfrm>
        </p:spPr>
        <p:txBody>
          <a:bodyPr/>
          <a:lstStyle/>
          <a:p>
            <a:r>
              <a:rPr lang="en-US" altLang="ko-KR" sz="2000" dirty="0"/>
              <a:t>What happens if user asks for bytes 2 to 12?</a:t>
            </a:r>
          </a:p>
          <a:p>
            <a:pPr lvl="1"/>
            <a:r>
              <a:rPr lang="en-US" altLang="ko-KR" sz="1800" dirty="0"/>
              <a:t>File system fetches block corresponding to those bytes</a:t>
            </a:r>
          </a:p>
          <a:p>
            <a:pPr lvl="1"/>
            <a:r>
              <a:rPr lang="en-US" altLang="ko-KR" sz="1800" dirty="0"/>
              <a:t>System call returns just the correct portion of the block</a:t>
            </a:r>
          </a:p>
          <a:p>
            <a:r>
              <a:rPr lang="en-US" altLang="ko-KR" sz="2000" dirty="0"/>
              <a:t>What about writing bytes 2 to 12?</a:t>
            </a:r>
          </a:p>
          <a:p>
            <a:pPr lvl="1"/>
            <a:r>
              <a:rPr lang="en-US" altLang="ko-KR" sz="1800" dirty="0"/>
              <a:t>Same as before, fetch block, modify relevant portions, write out block</a:t>
            </a:r>
          </a:p>
          <a:p>
            <a:r>
              <a:rPr lang="en-US" altLang="ko-KR" sz="2000" dirty="0"/>
              <a:t>Everything inside file system is handled in terms of blocks</a:t>
            </a:r>
          </a:p>
          <a:p>
            <a:pPr lvl="1"/>
            <a:r>
              <a:rPr lang="en-US" altLang="ko-KR" sz="1800" dirty="0"/>
              <a:t>E.g., </a:t>
            </a:r>
            <a:r>
              <a:rPr lang="en-US" altLang="ko-KR" sz="1800" dirty="0" err="1">
                <a:latin typeface="Ubuntu Mono" panose="020B0509030602030204" pitchFamily="49" charset="0"/>
              </a:rPr>
              <a:t>getc</a:t>
            </a:r>
            <a:r>
              <a:rPr lang="en-US" altLang="ko-KR" sz="1800" dirty="0">
                <a:latin typeface="Ubuntu Mono" panose="020B0509030602030204" pitchFamily="49" charset="0"/>
              </a:rPr>
              <a:t>()</a:t>
            </a:r>
            <a:r>
              <a:rPr lang="en-US" altLang="ko-KR" sz="1800" dirty="0"/>
              <a:t> and </a:t>
            </a:r>
            <a:r>
              <a:rPr lang="en-US" altLang="ko-KR" sz="1800" dirty="0" err="1">
                <a:latin typeface="Ubuntu Mono" panose="020B0509030602030204" pitchFamily="49" charset="0"/>
              </a:rPr>
              <a:t>putc</a:t>
            </a:r>
            <a:r>
              <a:rPr lang="en-US" altLang="ko-KR" sz="1800" dirty="0">
                <a:latin typeface="Ubuntu Mono" panose="020B0509030602030204" pitchFamily="49" charset="0"/>
              </a:rPr>
              <a:t>()</a:t>
            </a:r>
            <a:r>
              <a:rPr lang="en-US" altLang="ko-KR" sz="1800" dirty="0">
                <a:sym typeface="Symbol" panose="05050102010706020507" pitchFamily="18" charset="2"/>
              </a:rPr>
              <a:t> buffer 4KiB only to access one byte at a time</a:t>
            </a:r>
          </a:p>
          <a:p>
            <a:pPr lvl="1"/>
            <a:r>
              <a:rPr lang="en-US" altLang="ko-KR" sz="1800" dirty="0"/>
              <a:t>Physical storage devices might work with sectors</a:t>
            </a:r>
          </a:p>
          <a:p>
            <a:pPr lvl="1"/>
            <a:endParaRPr lang="en-US" altLang="ko-KR" sz="1800" dirty="0">
              <a:sym typeface="Symbol" panose="05050102010706020507" pitchFamily="18" charset="2"/>
            </a:endParaRPr>
          </a:p>
          <a:p>
            <a:endParaRPr lang="ko-KR" altLang="en-US" sz="20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943190E-3A0D-0E48-90A0-FE73FBA2011A}"/>
              </a:ext>
            </a:extLst>
          </p:cNvPr>
          <p:cNvGrpSpPr/>
          <p:nvPr/>
        </p:nvGrpSpPr>
        <p:grpSpPr>
          <a:xfrm>
            <a:off x="1217540" y="1500358"/>
            <a:ext cx="6639149" cy="1344312"/>
            <a:chOff x="1217540" y="1500358"/>
            <a:chExt cx="6639149" cy="1344312"/>
          </a:xfrm>
        </p:grpSpPr>
        <p:sp>
          <p:nvSpPr>
            <p:cNvPr id="56" name="AutoShape 18">
              <a:extLst>
                <a:ext uri="{FF2B5EF4-FFF2-40B4-BE49-F238E27FC236}">
                  <a16:creationId xmlns:a16="http://schemas.microsoft.com/office/drawing/2014/main" id="{DC0D535A-0EEB-2448-8A04-DBF6A0D8B8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5554" y="2068636"/>
              <a:ext cx="700912" cy="318597"/>
            </a:xfrm>
            <a:prstGeom prst="rightArrow">
              <a:avLst>
                <a:gd name="adj1" fmla="val 50000"/>
                <a:gd name="adj2" fmla="val 55000"/>
              </a:avLst>
            </a:prstGeom>
            <a:solidFill>
              <a:schemeClr val="accent5">
                <a:lumMod val="75000"/>
              </a:schemeClr>
            </a:solidFill>
            <a:ln w="25400" algn="ctr">
              <a:solidFill>
                <a:schemeClr val="accent6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sz="2000"/>
            </a:p>
          </p:txBody>
        </p:sp>
        <p:sp>
          <p:nvSpPr>
            <p:cNvPr id="57" name="AutoShape 19">
              <a:extLst>
                <a:ext uri="{FF2B5EF4-FFF2-40B4-BE49-F238E27FC236}">
                  <a16:creationId xmlns:a16="http://schemas.microsoft.com/office/drawing/2014/main" id="{508AAF94-659F-1547-847A-82058E6EE0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0259" y="2068636"/>
              <a:ext cx="700912" cy="318597"/>
            </a:xfrm>
            <a:prstGeom prst="rightArrow">
              <a:avLst>
                <a:gd name="adj1" fmla="val 50000"/>
                <a:gd name="adj2" fmla="val 55000"/>
              </a:avLst>
            </a:prstGeom>
            <a:solidFill>
              <a:schemeClr val="accent5">
                <a:lumMod val="75000"/>
              </a:schemeClr>
            </a:solidFill>
            <a:ln w="25400" algn="ctr">
              <a:solidFill>
                <a:schemeClr val="accent6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sz="2000"/>
            </a:p>
          </p:txBody>
        </p:sp>
        <p:pic>
          <p:nvPicPr>
            <p:cNvPr id="59" name="Graphic 58">
              <a:extLst>
                <a:ext uri="{FF2B5EF4-FFF2-40B4-BE49-F238E27FC236}">
                  <a16:creationId xmlns:a16="http://schemas.microsoft.com/office/drawing/2014/main" id="{DBAFA661-47E5-0C46-9D10-5C2F5B643B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217540" y="1654461"/>
              <a:ext cx="1146946" cy="1146946"/>
            </a:xfrm>
            <a:prstGeom prst="rect">
              <a:avLst/>
            </a:prstGeom>
          </p:spPr>
        </p:pic>
        <p:sp>
          <p:nvSpPr>
            <p:cNvPr id="60" name="AutoShape 19">
              <a:extLst>
                <a:ext uri="{FF2B5EF4-FFF2-40B4-BE49-F238E27FC236}">
                  <a16:creationId xmlns:a16="http://schemas.microsoft.com/office/drawing/2014/main" id="{9DA9A3AE-B1E0-AD46-ADB6-CDE9C8C5D0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3282" y="2068636"/>
              <a:ext cx="700912" cy="318597"/>
            </a:xfrm>
            <a:prstGeom prst="rightArrow">
              <a:avLst>
                <a:gd name="adj1" fmla="val 50000"/>
                <a:gd name="adj2" fmla="val 55000"/>
              </a:avLst>
            </a:prstGeom>
            <a:solidFill>
              <a:schemeClr val="accent5">
                <a:lumMod val="75000"/>
              </a:schemeClr>
            </a:solidFill>
            <a:ln w="25400" algn="ctr">
              <a:solidFill>
                <a:schemeClr val="accent6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sz="2000"/>
            </a:p>
          </p:txBody>
        </p:sp>
        <p:pic>
          <p:nvPicPr>
            <p:cNvPr id="1026" name="Picture 2" descr="File icon">
              <a:extLst>
                <a:ext uri="{FF2B5EF4-FFF2-40B4-BE49-F238E27FC236}">
                  <a16:creationId xmlns:a16="http://schemas.microsoft.com/office/drawing/2014/main" id="{8802CECC-44FF-374C-9BCA-E27A74667C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87229" y="1810522"/>
              <a:ext cx="834824" cy="8348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2">
              <a:extLst>
                <a:ext uri="{FF2B5EF4-FFF2-40B4-BE49-F238E27FC236}">
                  <a16:creationId xmlns:a16="http://schemas.microsoft.com/office/drawing/2014/main" id="{9C94353A-3359-CA49-9A94-392286702C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9233" y="1611199"/>
              <a:ext cx="1257456" cy="12334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C8F3264-73A4-C543-8E30-C3198DC40249}"/>
                </a:ext>
              </a:extLst>
            </p:cNvPr>
            <p:cNvGrpSpPr/>
            <p:nvPr/>
          </p:nvGrpSpPr>
          <p:grpSpPr>
            <a:xfrm>
              <a:off x="4645240" y="1500358"/>
              <a:ext cx="1233472" cy="1233472"/>
              <a:chOff x="9188700" y="1047195"/>
              <a:chExt cx="1233472" cy="1233472"/>
            </a:xfrm>
          </p:grpSpPr>
          <p:pic>
            <p:nvPicPr>
              <p:cNvPr id="1028" name="Picture 4">
                <a:extLst>
                  <a:ext uri="{FF2B5EF4-FFF2-40B4-BE49-F238E27FC236}">
                    <a16:creationId xmlns:a16="http://schemas.microsoft.com/office/drawing/2014/main" id="{130924AD-45FC-2746-9FAD-8EA2D2D6B83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9188700" y="1047195"/>
                <a:ext cx="1233472" cy="123347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E0A72620-1B77-F540-8E64-09A8D3BE1469}"/>
                  </a:ext>
                </a:extLst>
              </p:cNvPr>
              <p:cNvSpPr/>
              <p:nvPr/>
            </p:nvSpPr>
            <p:spPr>
              <a:xfrm>
                <a:off x="9203461" y="1521707"/>
                <a:ext cx="1203951" cy="523220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algn="ctr"/>
                <a:r>
                  <a:rPr lang="en-US" altLang="ko-KR" sz="1400" dirty="0">
                    <a:solidFill>
                      <a:schemeClr val="tx2"/>
                    </a:solidFill>
                    <a:latin typeface="Gill Sans Light" panose="020B0302020104020203" pitchFamily="34" charset="-79"/>
                    <a:ea typeface="Gill Sans" charset="0"/>
                    <a:cs typeface="Gill Sans Light" panose="020B0302020104020203" pitchFamily="34" charset="-79"/>
                  </a:rPr>
                  <a:t>File </a:t>
                </a:r>
                <a:br>
                  <a:rPr lang="en-US" altLang="ko-KR" sz="1400" dirty="0">
                    <a:solidFill>
                      <a:schemeClr val="tx2"/>
                    </a:solidFill>
                    <a:latin typeface="Gill Sans Light" panose="020B0302020104020203" pitchFamily="34" charset="-79"/>
                    <a:ea typeface="Gill Sans" charset="0"/>
                    <a:cs typeface="Gill Sans Light" panose="020B0302020104020203" pitchFamily="34" charset="-79"/>
                  </a:rPr>
                </a:br>
                <a:r>
                  <a:rPr lang="en-US" altLang="ko-KR" sz="1400" dirty="0">
                    <a:solidFill>
                      <a:schemeClr val="tx2"/>
                    </a:solidFill>
                    <a:latin typeface="Gill Sans Light" panose="020B0302020104020203" pitchFamily="34" charset="-79"/>
                    <a:ea typeface="Gill Sans" charset="0"/>
                    <a:cs typeface="Gill Sans Light" panose="020B0302020104020203" pitchFamily="34" charset="-79"/>
                  </a:rPr>
                  <a:t>System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53659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7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 of Files</a:t>
            </a:r>
          </a:p>
        </p:txBody>
      </p:sp>
      <p:pic>
        <p:nvPicPr>
          <p:cNvPr id="7" name="Picture 6" descr="Screen Shot 2014-10-21 at 1.40.36 PM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4074" y="3658979"/>
            <a:ext cx="4060241" cy="2516043"/>
          </a:xfrm>
          <a:prstGeom prst="rect">
            <a:avLst/>
          </a:prstGeom>
        </p:spPr>
      </p:pic>
      <p:pic>
        <p:nvPicPr>
          <p:cNvPr id="8" name="Picture 7" descr="Screen Shot 2014-10-21 at 1.50.13 PM.png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72154" y="3658979"/>
            <a:ext cx="3708386" cy="2516043"/>
          </a:xfrm>
          <a:prstGeom prst="rect">
            <a:avLst/>
          </a:prstGeom>
        </p:spPr>
      </p:pic>
      <p:pic>
        <p:nvPicPr>
          <p:cNvPr id="9" name="Picture 8" descr="Screen Shot 2014-10-21 at 1.49.39 PM.png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2433" y="1577670"/>
            <a:ext cx="5060917" cy="1637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028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 of Files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Most files are small, growing numbers of files over time</a:t>
            </a:r>
          </a:p>
          <a:p>
            <a:endParaRPr lang="en-US" sz="2400" dirty="0"/>
          </a:p>
        </p:txBody>
      </p:sp>
      <p:pic>
        <p:nvPicPr>
          <p:cNvPr id="7" name="Picture 6" descr="Screen Shot 2014-10-21 at 1.40.3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23240" y="2433091"/>
            <a:ext cx="6297521" cy="390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340213"/>
      </p:ext>
    </p:extLst>
  </p:cSld>
  <p:clrMapOvr>
    <a:masterClrMapping/>
  </p:clrMapOvr>
</p:sld>
</file>

<file path=ppt/theme/theme1.xml><?xml version="1.0" encoding="utf-8"?>
<a:theme xmlns:a="http://schemas.openxmlformats.org/drawingml/2006/main" name="gill-sans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2" id="{C1BE2A55-E0B4-9D4A-BC3B-61AA3D7CE71B}" vid="{17B29218-6A61-0241-B066-754774614DC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gill-sans</Template>
  <TotalTime>45803</TotalTime>
  <Words>3907</Words>
  <Application>Microsoft Macintosh PowerPoint</Application>
  <PresentationFormat>On-screen Show (4:3)</PresentationFormat>
  <Paragraphs>610</Paragraphs>
  <Slides>52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2" baseType="lpstr">
      <vt:lpstr>Arial</vt:lpstr>
      <vt:lpstr>Calibri</vt:lpstr>
      <vt:lpstr>Calibri Light</vt:lpstr>
      <vt:lpstr>Comic Sans MS</vt:lpstr>
      <vt:lpstr>Gill Sans</vt:lpstr>
      <vt:lpstr>Gill Sans Light</vt:lpstr>
      <vt:lpstr>Gill Sans Light</vt:lpstr>
      <vt:lpstr>Gill Sans SemiBold</vt:lpstr>
      <vt:lpstr>Ubuntu Mono</vt:lpstr>
      <vt:lpstr>gill-sans</vt:lpstr>
      <vt:lpstr>PowerPoint Presentation</vt:lpstr>
      <vt:lpstr>Lecture 11: File Systems</vt:lpstr>
      <vt:lpstr>Outline</vt:lpstr>
      <vt:lpstr>Building File Systems</vt:lpstr>
      <vt:lpstr>Files</vt:lpstr>
      <vt:lpstr>File Access Patterns</vt:lpstr>
      <vt:lpstr>From User to System View</vt:lpstr>
      <vt:lpstr>Characteristics of Files</vt:lpstr>
      <vt:lpstr>Characteristics of Files (cont.)</vt:lpstr>
      <vt:lpstr>Characteristics of Files (cont.)</vt:lpstr>
      <vt:lpstr>Putting it Together: File Usage Patterns</vt:lpstr>
      <vt:lpstr>Directory</vt:lpstr>
      <vt:lpstr>Links</vt:lpstr>
      <vt:lpstr>Directory Access Pattern</vt:lpstr>
      <vt:lpstr>Volume</vt:lpstr>
      <vt:lpstr>Road Map</vt:lpstr>
      <vt:lpstr>File System: Naming Data</vt:lpstr>
      <vt:lpstr>How Do We Find Directory?</vt:lpstr>
      <vt:lpstr>Linked-list Directory Layout:  Early Implementations</vt:lpstr>
      <vt:lpstr>Tree-based Directory Layout: Modern File Systems (Logical View)</vt:lpstr>
      <vt:lpstr>Tree-based Directory Layout: Modern File Systems (Physical Storage)</vt:lpstr>
      <vt:lpstr>Recall: Road Map</vt:lpstr>
      <vt:lpstr>File Systems: Finding Data</vt:lpstr>
      <vt:lpstr>FAT (File Allocation Table)</vt:lpstr>
      <vt:lpstr>FAT Properties</vt:lpstr>
      <vt:lpstr>FAT Properties (cont.)</vt:lpstr>
      <vt:lpstr>FAT Assessment</vt:lpstr>
      <vt:lpstr>Disadvantages of FAT</vt:lpstr>
      <vt:lpstr>Berkeley Unix Fast File System (FFS)</vt:lpstr>
      <vt:lpstr>Inode Structure</vt:lpstr>
      <vt:lpstr>Inode Structure (cont.)</vt:lpstr>
      <vt:lpstr>Inode Structure (cont.)</vt:lpstr>
      <vt:lpstr>Summary: Inode Details</vt:lpstr>
      <vt:lpstr>FFS Asymmetric Tree</vt:lpstr>
      <vt:lpstr>Multi-level-indexed Files Example</vt:lpstr>
      <vt:lpstr>FFS on Magnetic Storage</vt:lpstr>
      <vt:lpstr>Data Block Placement: First-free Heuristic</vt:lpstr>
      <vt:lpstr>FFS Analysis</vt:lpstr>
      <vt:lpstr>Putting it Together: File-system API (Unix)</vt:lpstr>
      <vt:lpstr>New Technology File System (NTFS)</vt:lpstr>
      <vt:lpstr>Master File Table (MFT)</vt:lpstr>
      <vt:lpstr>MTF Record Stages</vt:lpstr>
      <vt:lpstr>Some NTFS Details</vt:lpstr>
      <vt:lpstr>File Systems: Design Options</vt:lpstr>
      <vt:lpstr>Buffer Cache</vt:lpstr>
      <vt:lpstr>File-system Caching</vt:lpstr>
      <vt:lpstr>File-system Caching (cont.)</vt:lpstr>
      <vt:lpstr>Delayed Writes</vt:lpstr>
      <vt:lpstr>Important “abilities”</vt:lpstr>
      <vt:lpstr>Summary</vt:lpstr>
      <vt:lpstr>Questions?</vt:lpstr>
      <vt:lpstr>Acknowledgment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Operating Systems</dc:title>
  <dc:subject>Synchronization</dc:subject>
  <dc:creator/>
  <cp:keywords/>
  <dc:description/>
  <cp:lastModifiedBy>Seyed Majid Zahedi</cp:lastModifiedBy>
  <cp:revision>1993</cp:revision>
  <cp:lastPrinted>2019-02-13T05:52:18Z</cp:lastPrinted>
  <dcterms:created xsi:type="dcterms:W3CDTF">2014-10-17T18:24:38Z</dcterms:created>
  <dcterms:modified xsi:type="dcterms:W3CDTF">2020-12-05T06:18:00Z</dcterms:modified>
  <cp:category/>
</cp:coreProperties>
</file>

<file path=docProps/thumbnail.jpeg>
</file>